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</p:sldIdLst>
  <p:sldSz cy="32918400" cx="43891200"/>
  <p:notesSz cx="6953250" cy="9239250"/>
  <p:embeddedFontLst>
    <p:embeddedFont>
      <p:font typeface="Ubuntu"/>
      <p:regular r:id="rId8"/>
      <p:bold r:id="rId9"/>
      <p:italic r:id="rId10"/>
      <p:boldItalic r:id="rId11"/>
    </p:embeddedFont>
    <p:embeddedFont>
      <p:font typeface="Ubuntu Medium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6" roundtripDataSignature="AMtx7mgDGp/36BMd3Ub70hWpxw44BjQa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0368" orient="horz"/>
        <p:guide pos="1382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Ubuntu-boldItalic.fntdata"/><Relationship Id="rId10" Type="http://schemas.openxmlformats.org/officeDocument/2006/relationships/font" Target="fonts/Ubuntu-italic.fntdata"/><Relationship Id="rId13" Type="http://schemas.openxmlformats.org/officeDocument/2006/relationships/font" Target="fonts/UbuntuMedium-bold.fntdata"/><Relationship Id="rId12" Type="http://schemas.openxmlformats.org/officeDocument/2006/relationships/font" Target="fonts/Ubuntu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Ubuntu-bold.fntdata"/><Relationship Id="rId15" Type="http://schemas.openxmlformats.org/officeDocument/2006/relationships/font" Target="fonts/UbuntuMedium-boldItalic.fntdata"/><Relationship Id="rId14" Type="http://schemas.openxmlformats.org/officeDocument/2006/relationships/font" Target="fonts/UbuntuMedium-italic.fntdata"/><Relationship Id="rId16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font" Target="fonts/Ubuntu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59100" y="692925"/>
            <a:ext cx="4635725" cy="3464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95325" y="4388625"/>
            <a:ext cx="5562600" cy="4157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78c695830_0_120:notes"/>
          <p:cNvSpPr txBox="1"/>
          <p:nvPr/>
        </p:nvSpPr>
        <p:spPr>
          <a:xfrm>
            <a:off x="1191445" y="702575"/>
            <a:ext cx="4570500" cy="346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925" lIns="19900" spcFirstLastPara="1" rIns="19900" wrap="square" tIns="9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0" i="0" sz="7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1378c695830_0_120:notes"/>
          <p:cNvSpPr txBox="1"/>
          <p:nvPr>
            <p:ph idx="1" type="body"/>
          </p:nvPr>
        </p:nvSpPr>
        <p:spPr>
          <a:xfrm>
            <a:off x="695010" y="4389117"/>
            <a:ext cx="5561700" cy="4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1378c695830_0_120:notes"/>
          <p:cNvSpPr/>
          <p:nvPr>
            <p:ph idx="2" type="sldImg"/>
          </p:nvPr>
        </p:nvSpPr>
        <p:spPr>
          <a:xfrm>
            <a:off x="-3462098" y="-2581370"/>
            <a:ext cx="4367700" cy="3282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7bbff56e6_0_7:notes"/>
          <p:cNvSpPr txBox="1"/>
          <p:nvPr/>
        </p:nvSpPr>
        <p:spPr>
          <a:xfrm>
            <a:off x="1191445" y="702575"/>
            <a:ext cx="4570500" cy="346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925" lIns="19900" spcFirstLastPara="1" rIns="19900" wrap="square" tIns="99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0"/>
              <a:buFont typeface="Arial"/>
              <a:buNone/>
            </a:pPr>
            <a:r>
              <a:t/>
            </a:r>
            <a:endParaRPr b="0" i="0" sz="7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37bbff56e6_0_7:notes"/>
          <p:cNvSpPr txBox="1"/>
          <p:nvPr>
            <p:ph idx="1" type="body"/>
          </p:nvPr>
        </p:nvSpPr>
        <p:spPr>
          <a:xfrm>
            <a:off x="695010" y="4389117"/>
            <a:ext cx="5561700" cy="41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137bbff56e6_0_7:notes"/>
          <p:cNvSpPr/>
          <p:nvPr>
            <p:ph idx="2" type="sldImg"/>
          </p:nvPr>
        </p:nvSpPr>
        <p:spPr>
          <a:xfrm>
            <a:off x="-3462098" y="-2581370"/>
            <a:ext cx="4367700" cy="3282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4 Content" type="fourObj">
  <p:cSld name="FOUR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2193927" y="1317625"/>
            <a:ext cx="3950335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2193927" y="7680326"/>
            <a:ext cx="19675475" cy="10787063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2" type="body"/>
          </p:nvPr>
        </p:nvSpPr>
        <p:spPr>
          <a:xfrm>
            <a:off x="22021802" y="7680326"/>
            <a:ext cx="19675475" cy="10787063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3" type="body"/>
          </p:nvPr>
        </p:nvSpPr>
        <p:spPr>
          <a:xfrm>
            <a:off x="2193927" y="18619788"/>
            <a:ext cx="19675475" cy="10787062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4" type="body"/>
          </p:nvPr>
        </p:nvSpPr>
        <p:spPr>
          <a:xfrm>
            <a:off x="22021802" y="18619788"/>
            <a:ext cx="19675475" cy="10787062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8602665" y="23042567"/>
            <a:ext cx="26335038" cy="2720975"/>
          </a:xfrm>
          <a:prstGeom prst="rect">
            <a:avLst/>
          </a:prstGeom>
          <a:noFill/>
          <a:ln>
            <a:noFill/>
          </a:ln>
        </p:spPr>
        <p:txBody>
          <a:bodyPr anchorCtr="0" anchor="b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/>
          <p:nvPr>
            <p:ph idx="2" type="pic"/>
          </p:nvPr>
        </p:nvSpPr>
        <p:spPr>
          <a:xfrm>
            <a:off x="8602665" y="2941638"/>
            <a:ext cx="26335038" cy="19750088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/>
          <p:nvPr>
            <p:ph idx="1" type="body"/>
          </p:nvPr>
        </p:nvSpPr>
        <p:spPr>
          <a:xfrm>
            <a:off x="8602665" y="25763542"/>
            <a:ext cx="26335038" cy="3862387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78" name="Google Shape;78;p12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 rot="5400000">
            <a:off x="11082338" y="-1208087"/>
            <a:ext cx="21726525" cy="3950335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 rot="5400000">
            <a:off x="22714747" y="10424319"/>
            <a:ext cx="28089225" cy="9875837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 rot="5400000">
            <a:off x="2886868" y="624682"/>
            <a:ext cx="28089225" cy="29475112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ctrTitle"/>
          </p:nvPr>
        </p:nvSpPr>
        <p:spPr>
          <a:xfrm>
            <a:off x="3292477" y="10226675"/>
            <a:ext cx="37306250" cy="7054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subTitle"/>
          </p:nvPr>
        </p:nvSpPr>
        <p:spPr>
          <a:xfrm>
            <a:off x="6583363" y="18653125"/>
            <a:ext cx="30724475" cy="841375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ts val="1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1980"/>
              </a:spcBef>
              <a:spcAft>
                <a:spcPts val="0"/>
              </a:spcAft>
              <a:buClr>
                <a:schemeClr val="dk1"/>
              </a:buClr>
              <a:buSzPts val="99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467100" y="21153442"/>
            <a:ext cx="37307838" cy="6537325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467100" y="13952538"/>
            <a:ext cx="37307838" cy="7200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8100" lIns="376200" spcFirstLastPara="1" rIns="376200" wrap="square" tIns="18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2193927" y="7680325"/>
            <a:ext cx="19675475" cy="21726525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22021802" y="7680325"/>
            <a:ext cx="19675475" cy="21726525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>
            <a:off x="2193925" y="7369178"/>
            <a:ext cx="19392900" cy="3070225"/>
          </a:xfrm>
          <a:prstGeom prst="rect">
            <a:avLst/>
          </a:prstGeom>
          <a:noFill/>
          <a:ln>
            <a:noFill/>
          </a:ln>
        </p:spPr>
        <p:txBody>
          <a:bodyPr anchorCtr="0" anchor="b" bIns="188100" lIns="376200" spcFirstLastPara="1" rIns="376200" wrap="square" tIns="18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2193925" y="10439400"/>
            <a:ext cx="19392900" cy="18965862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22296438" y="7369178"/>
            <a:ext cx="19400838" cy="3070225"/>
          </a:xfrm>
          <a:prstGeom prst="rect">
            <a:avLst/>
          </a:prstGeom>
          <a:noFill/>
          <a:ln>
            <a:noFill/>
          </a:ln>
        </p:spPr>
        <p:txBody>
          <a:bodyPr anchorCtr="0" anchor="b" bIns="188100" lIns="376200" spcFirstLastPara="1" rIns="376200" wrap="square" tIns="18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54" name="Google Shape;54;p8"/>
          <p:cNvSpPr txBox="1"/>
          <p:nvPr>
            <p:ph idx="4" type="body"/>
          </p:nvPr>
        </p:nvSpPr>
        <p:spPr>
          <a:xfrm>
            <a:off x="22296438" y="10439400"/>
            <a:ext cx="19400838" cy="18965862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2193925" y="1311275"/>
            <a:ext cx="14439900" cy="5576888"/>
          </a:xfrm>
          <a:prstGeom prst="rect">
            <a:avLst/>
          </a:prstGeom>
          <a:noFill/>
          <a:ln>
            <a:noFill/>
          </a:ln>
        </p:spPr>
        <p:txBody>
          <a:bodyPr anchorCtr="0" anchor="b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17160875" y="1311275"/>
            <a:ext cx="24536400" cy="28093988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70" name="Google Shape;70;p11"/>
          <p:cNvSpPr txBox="1"/>
          <p:nvPr>
            <p:ph idx="2" type="body"/>
          </p:nvPr>
        </p:nvSpPr>
        <p:spPr>
          <a:xfrm>
            <a:off x="2193925" y="6888163"/>
            <a:ext cx="14439900" cy="225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DA9A9"/>
            </a:gs>
            <a:gs pos="50000">
              <a:srgbClr val="990000"/>
            </a:gs>
            <a:gs pos="100000">
              <a:srgbClr val="DDA9A9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8100" lIns="376200" spcFirstLastPara="1" rIns="376200" wrap="square" tIns="1881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-1066800" lvl="0" marL="457200" marR="0" rtl="0" algn="l">
              <a:lnSpc>
                <a:spcPct val="100000"/>
              </a:lnSpc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ts val="13200"/>
              <a:buFont typeface="Arial"/>
              <a:buChar char="•"/>
              <a:defRPr b="0" i="0" sz="1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958850" lvl="1" marL="914400" marR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500"/>
              <a:buFont typeface="Arial"/>
              <a:buChar char="–"/>
              <a:defRPr b="0" i="0" sz="1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857250" lvl="2" marL="1371600" marR="0" rtl="0" algn="l">
              <a:lnSpc>
                <a:spcPct val="100000"/>
              </a:lnSpc>
              <a:spcBef>
                <a:spcPts val="1980"/>
              </a:spcBef>
              <a:spcAft>
                <a:spcPts val="0"/>
              </a:spcAft>
              <a:buClr>
                <a:schemeClr val="dk1"/>
              </a:buClr>
              <a:buSzPts val="9900"/>
              <a:buFont typeface="Arial"/>
              <a:buChar char="•"/>
              <a:defRPr b="0" i="0" sz="9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749300" lvl="3" marL="1828800" marR="0" rtl="0" algn="l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Char char="–"/>
              <a:defRPr b="0" i="0" sz="8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749300" lvl="4" marL="2286000" marR="0" rtl="0" algn="l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Char char="»"/>
              <a:defRPr b="0" i="0" sz="8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749300" lvl="5" marL="2743200" marR="0" rtl="0" algn="l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Char char="»"/>
              <a:defRPr b="0" i="0" sz="8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749300" lvl="6" marL="3200400" marR="0" rtl="0" algn="l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Char char="»"/>
              <a:defRPr b="0" i="0" sz="8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749300" lvl="7" marL="3657600" marR="0" rtl="0" algn="l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Char char="»"/>
              <a:defRPr b="0" i="0" sz="8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749300" lvl="8" marL="4114800" marR="0" rtl="0" algn="l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Clr>
                <a:schemeClr val="dk1"/>
              </a:buClr>
              <a:buSzPts val="8200"/>
              <a:buFont typeface="Arial"/>
              <a:buChar char="»"/>
              <a:defRPr b="0" i="0" sz="8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0" type="dt"/>
          </p:nvPr>
        </p:nvSpPr>
        <p:spPr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1" type="ftr"/>
          </p:nvPr>
        </p:nvSpPr>
        <p:spPr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3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8100" lIns="376200" spcFirstLastPara="1" rIns="376200" wrap="square" tIns="1881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00"/>
              <a:buFont typeface="Arial"/>
              <a:buNone/>
              <a:defRPr b="0" i="0" sz="5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-5400000">
            <a:off x="-11506200" y="16459200"/>
            <a:ext cx="14274800" cy="4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41122600" y="16459200"/>
            <a:ext cx="14274800" cy="43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59600" y="33426400"/>
            <a:ext cx="29972000" cy="15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6959600" y="33997900"/>
            <a:ext cx="21945600" cy="1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0"/>
              <a:buFont typeface="Arial"/>
              <a:buNone/>
            </a:pPr>
            <a:r>
              <a:rPr b="1" i="0" lang="en-US" sz="4880" u="none" cap="none" strike="noStrik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Template ID: perceptualpewter  Size: 48x36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jpg"/><Relationship Id="rId10" Type="http://schemas.openxmlformats.org/officeDocument/2006/relationships/image" Target="../media/image8.png"/><Relationship Id="rId13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15" Type="http://schemas.openxmlformats.org/officeDocument/2006/relationships/image" Target="../media/image10.png"/><Relationship Id="rId14" Type="http://schemas.openxmlformats.org/officeDocument/2006/relationships/image" Target="../media/image19.png"/><Relationship Id="rId17" Type="http://schemas.openxmlformats.org/officeDocument/2006/relationships/image" Target="../media/image18.jpg"/><Relationship Id="rId16" Type="http://schemas.openxmlformats.org/officeDocument/2006/relationships/image" Target="../media/image15.jpg"/><Relationship Id="rId5" Type="http://schemas.openxmlformats.org/officeDocument/2006/relationships/image" Target="../media/image4.png"/><Relationship Id="rId19" Type="http://schemas.openxmlformats.org/officeDocument/2006/relationships/image" Target="../media/image12.png"/><Relationship Id="rId6" Type="http://schemas.openxmlformats.org/officeDocument/2006/relationships/image" Target="../media/image7.png"/><Relationship Id="rId18" Type="http://schemas.openxmlformats.org/officeDocument/2006/relationships/image" Target="../media/image17.png"/><Relationship Id="rId7" Type="http://schemas.openxmlformats.org/officeDocument/2006/relationships/image" Target="../media/image13.jpg"/><Relationship Id="rId8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.png"/><Relationship Id="rId11" Type="http://schemas.openxmlformats.org/officeDocument/2006/relationships/image" Target="../media/image11.jpg"/><Relationship Id="rId10" Type="http://schemas.openxmlformats.org/officeDocument/2006/relationships/image" Target="../media/image8.png"/><Relationship Id="rId13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15" Type="http://schemas.openxmlformats.org/officeDocument/2006/relationships/image" Target="../media/image10.png"/><Relationship Id="rId14" Type="http://schemas.openxmlformats.org/officeDocument/2006/relationships/image" Target="../media/image19.png"/><Relationship Id="rId17" Type="http://schemas.openxmlformats.org/officeDocument/2006/relationships/image" Target="../media/image18.jpg"/><Relationship Id="rId16" Type="http://schemas.openxmlformats.org/officeDocument/2006/relationships/image" Target="../media/image15.jpg"/><Relationship Id="rId5" Type="http://schemas.openxmlformats.org/officeDocument/2006/relationships/image" Target="../media/image4.png"/><Relationship Id="rId19" Type="http://schemas.openxmlformats.org/officeDocument/2006/relationships/image" Target="../media/image12.png"/><Relationship Id="rId6" Type="http://schemas.openxmlformats.org/officeDocument/2006/relationships/image" Target="../media/image7.png"/><Relationship Id="rId18" Type="http://schemas.openxmlformats.org/officeDocument/2006/relationships/image" Target="../media/image17.png"/><Relationship Id="rId7" Type="http://schemas.openxmlformats.org/officeDocument/2006/relationships/image" Target="../media/image13.jpg"/><Relationship Id="rId8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78c695830_0_120"/>
          <p:cNvSpPr/>
          <p:nvPr>
            <p:ph idx="4294967295" type="title"/>
          </p:nvPr>
        </p:nvSpPr>
        <p:spPr>
          <a:xfrm>
            <a:off x="443850" y="330075"/>
            <a:ext cx="42977400" cy="4373400"/>
          </a:xfrm>
          <a:prstGeom prst="roundRect">
            <a:avLst>
              <a:gd fmla="val 6990" name="adj"/>
            </a:avLst>
          </a:prstGeom>
          <a:solidFill>
            <a:srgbClr val="2D3C5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8100" lIns="376200" spcFirstLastPara="1" rIns="376200" wrap="square" tIns="18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EdgeKeeper – Resilient and Lightweight Coordination</a:t>
            </a:r>
            <a:endParaRPr sz="75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for Mobile Edge Computing Systems</a:t>
            </a:r>
            <a:endParaRPr sz="75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S. Bhunia, R. Stoleru, A. Haroon, M. Sagor, A. Altaweel, M. Chao, M. Maurice, R. Blalock</a:t>
            </a:r>
            <a:br>
              <a:rPr lang="en-US" sz="4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US" sz="4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{sbhunia, stoleru, amran.haroon, msagor, altaweelala1983, chaomengyuan}@tamu.edu, {maxwell.maurice, roger.blalock}@nist.gov</a:t>
            </a:r>
            <a:endParaRPr sz="7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9" name="Google Shape;99;g1378c695830_0_120"/>
          <p:cNvSpPr/>
          <p:nvPr/>
        </p:nvSpPr>
        <p:spPr>
          <a:xfrm>
            <a:off x="13698551" y="9346275"/>
            <a:ext cx="17194800" cy="914400"/>
          </a:xfrm>
          <a:prstGeom prst="roundRect">
            <a:avLst>
              <a:gd fmla="val 16667" name="adj"/>
            </a:avLst>
          </a:prstGeom>
          <a:solidFill>
            <a:srgbClr val="E64B3C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Real-world deployment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0" name="Google Shape;100;g1378c695830_0_120"/>
          <p:cNvSpPr/>
          <p:nvPr/>
        </p:nvSpPr>
        <p:spPr>
          <a:xfrm>
            <a:off x="31336598" y="5065600"/>
            <a:ext cx="12084600" cy="914400"/>
          </a:xfrm>
          <a:prstGeom prst="roundRect">
            <a:avLst>
              <a:gd fmla="val 16667" name="adj"/>
            </a:avLst>
          </a:prstGeom>
          <a:solidFill>
            <a:srgbClr val="E64B3C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Evaluation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1" name="Google Shape;101;g1378c695830_0_120"/>
          <p:cNvSpPr/>
          <p:nvPr/>
        </p:nvSpPr>
        <p:spPr>
          <a:xfrm>
            <a:off x="31336575" y="27955900"/>
            <a:ext cx="12084600" cy="914400"/>
          </a:xfrm>
          <a:prstGeom prst="roundRect">
            <a:avLst>
              <a:gd fmla="val 16667" name="adj"/>
            </a:avLst>
          </a:prstGeom>
          <a:solidFill>
            <a:srgbClr val="E64B3C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Conclusions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2" name="Google Shape;102;g1378c695830_0_120"/>
          <p:cNvSpPr txBox="1"/>
          <p:nvPr/>
        </p:nvSpPr>
        <p:spPr>
          <a:xfrm>
            <a:off x="31336598" y="29003625"/>
            <a:ext cx="12084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We present EdgeKeeper, a resilient cloud-like application coordination service for mobile edge computing. The tests with real-world deployment showed that EdgeKeeper automatically discovers devices in the edge network, quickly forms an edge cluster, and reconfigures it after node departures.</a:t>
            </a:r>
            <a:endParaRPr i="0" sz="33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3" name="Google Shape;103;g1378c695830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6525" y="15987125"/>
            <a:ext cx="5974714" cy="522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378c695830_0_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93883" y="15987125"/>
            <a:ext cx="6027242" cy="52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1378c695830_0_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36600" y="8164300"/>
            <a:ext cx="5981169" cy="460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1378c695830_0_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76632" y="8197409"/>
            <a:ext cx="5981169" cy="460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1378c695830_0_1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705200" y="12705177"/>
            <a:ext cx="5669248" cy="460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1378c695830_0_1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698550" y="18674111"/>
            <a:ext cx="5974725" cy="606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1378c695830_0_1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584877" y="12705175"/>
            <a:ext cx="5669233" cy="460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1378c695830_0_1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2513" y="18153650"/>
            <a:ext cx="12605972" cy="375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378c695830_0_120"/>
          <p:cNvSpPr txBox="1"/>
          <p:nvPr/>
        </p:nvSpPr>
        <p:spPr>
          <a:xfrm>
            <a:off x="31336598" y="6167725"/>
            <a:ext cx="12084600" cy="17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EdgeKeeper cluster needs on an average 20s to 25s for multiple replicas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Starts working in seconds in a single replica configuration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2" name="Google Shape;112;g1378c695830_0_120"/>
          <p:cNvSpPr txBox="1"/>
          <p:nvPr/>
        </p:nvSpPr>
        <p:spPr>
          <a:xfrm>
            <a:off x="31241025" y="13052250"/>
            <a:ext cx="12084600" cy="29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Memory 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consumption -  below 40MB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CPU 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onsumption -  within 0.16% of a single core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Power 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consumption - (0.17W/h) which is very low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Resource consumption on device increases with the network size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3" name="Google Shape;113;g1378c695830_0_120"/>
          <p:cNvSpPr txBox="1"/>
          <p:nvPr/>
        </p:nvSpPr>
        <p:spPr>
          <a:xfrm>
            <a:off x="31460373" y="21334900"/>
            <a:ext cx="12084600" cy="17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Observed Latency for client API calls are within 8ms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Average response time increases when phones are more than 100 m apart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" name="Google Shape;114;g1378c695830_0_120"/>
          <p:cNvSpPr/>
          <p:nvPr/>
        </p:nvSpPr>
        <p:spPr>
          <a:xfrm>
            <a:off x="449112" y="22101300"/>
            <a:ext cx="13024500" cy="914400"/>
          </a:xfrm>
          <a:prstGeom prst="roundRect">
            <a:avLst>
              <a:gd fmla="val 16667" name="adj"/>
            </a:avLst>
          </a:prstGeom>
          <a:solidFill>
            <a:srgbClr val="E64B3C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EdgeKeeper Architecture</a:t>
            </a:r>
            <a:endParaRPr sz="36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15" name="Google Shape;115;g1378c695830_0_120"/>
          <p:cNvSpPr txBox="1"/>
          <p:nvPr/>
        </p:nvSpPr>
        <p:spPr>
          <a:xfrm>
            <a:off x="13578924" y="6033475"/>
            <a:ext cx="17194800" cy="29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Identity &amp; device naming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GNS and local cache at Edge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Authentication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X509 based certificates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Service Discovery and Coordination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for client applications at Edge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Resilient MetaData Storage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fault tolerance and consensus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Monitor Edge Status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Edge Topology and device resource status</a:t>
            </a:r>
            <a:endParaRPr sz="3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6" name="Google Shape;116;g1378c695830_0_120"/>
          <p:cNvSpPr/>
          <p:nvPr/>
        </p:nvSpPr>
        <p:spPr>
          <a:xfrm>
            <a:off x="443850" y="15388600"/>
            <a:ext cx="12783300" cy="863400"/>
          </a:xfrm>
          <a:prstGeom prst="roundRect">
            <a:avLst>
              <a:gd fmla="val 16667" name="adj"/>
            </a:avLst>
          </a:prstGeom>
          <a:solidFill>
            <a:srgbClr val="E64B3C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Associativity with other Edge Applications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17" name="Google Shape;117;g1378c695830_0_120"/>
          <p:cNvSpPr txBox="1"/>
          <p:nvPr/>
        </p:nvSpPr>
        <p:spPr>
          <a:xfrm>
            <a:off x="457200" y="11813825"/>
            <a:ext cx="12783300" cy="3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Handheld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device assisted disaster response missions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Real-time and computing heavy tasks such as face detection, face recognition, and voice assistance.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 cellular wireless infrastructure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Mobile devices form a  distributed edge computing cluster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Devices offload computing jobs to other devices at the edge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8" name="Google Shape;118;g1378c695830_0_120"/>
          <p:cNvSpPr txBox="1"/>
          <p:nvPr/>
        </p:nvSpPr>
        <p:spPr>
          <a:xfrm>
            <a:off x="472625" y="16356675"/>
            <a:ext cx="12783300" cy="17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Similar to Apache Hadoop ecosystem </a:t>
            </a:r>
            <a:r>
              <a:rPr i="0" lang="en-US" sz="33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i="0" sz="33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EdgeKeeper runs on all devices at the edge network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Provides a comprehensive API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9" name="Google Shape;119;g1378c695830_0_120"/>
          <p:cNvSpPr txBox="1"/>
          <p:nvPr/>
        </p:nvSpPr>
        <p:spPr>
          <a:xfrm>
            <a:off x="13705506" y="10408175"/>
            <a:ext cx="17194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xperiments carried out in different locations, 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environments, and diverse scenarios.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Gypsum, CO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 LTE only network in a mountainous region.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Disaster City, TX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involves first responders with a deployable manpack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Christman Air Field, CO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drone (UAV) based deployment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0" name="Google Shape;120;g1378c695830_0_120"/>
          <p:cNvSpPr txBox="1"/>
          <p:nvPr/>
        </p:nvSpPr>
        <p:spPr>
          <a:xfrm>
            <a:off x="13698575" y="17778700"/>
            <a:ext cx="1719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WiFi, WiFi-Direct, and LTE networks in diverse network environments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1" name="Google Shape;121;g1378c695830_0_1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705500" y="26647600"/>
            <a:ext cx="4943740" cy="565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378c695830_0_1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718077" y="18674099"/>
            <a:ext cx="5162689" cy="60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378c695830_0_1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734748" y="26647612"/>
            <a:ext cx="6309771" cy="565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378c695830_0_1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464552" y="12705177"/>
            <a:ext cx="5435449" cy="46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378c695830_0_1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25250" y="23103400"/>
            <a:ext cx="11669852" cy="950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378c695830_0_1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1200" y="5860375"/>
            <a:ext cx="12387901" cy="591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378c695830_0_120"/>
          <p:cNvSpPr/>
          <p:nvPr/>
        </p:nvSpPr>
        <p:spPr>
          <a:xfrm>
            <a:off x="443850" y="5073175"/>
            <a:ext cx="12783300" cy="863400"/>
          </a:xfrm>
          <a:prstGeom prst="roundRect">
            <a:avLst>
              <a:gd fmla="val 16667" name="adj"/>
            </a:avLst>
          </a:prstGeom>
          <a:solidFill>
            <a:srgbClr val="E64B3C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Motivation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8" name="Google Shape;128;g1378c695830_0_120"/>
          <p:cNvSpPr/>
          <p:nvPr/>
        </p:nvSpPr>
        <p:spPr>
          <a:xfrm>
            <a:off x="13684471" y="5063675"/>
            <a:ext cx="17194800" cy="914400"/>
          </a:xfrm>
          <a:prstGeom prst="roundRect">
            <a:avLst>
              <a:gd fmla="val 16667" name="adj"/>
            </a:avLst>
          </a:prstGeom>
          <a:solidFill>
            <a:srgbClr val="E64B3C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EdgeKeeper Services</a:t>
            </a:r>
            <a:endParaRPr sz="36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129" name="Google Shape;129;g1378c695830_0_120"/>
          <p:cNvPicPr preferRelativeResize="0"/>
          <p:nvPr/>
        </p:nvPicPr>
        <p:blipFill rotWithShape="1">
          <a:blip r:embed="rId17">
            <a:alphaModFix/>
          </a:blip>
          <a:srcRect b="0" l="0" r="13718" t="0"/>
          <a:stretch/>
        </p:blipFill>
        <p:spPr>
          <a:xfrm>
            <a:off x="24925577" y="18674111"/>
            <a:ext cx="5974723" cy="60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378c695830_0_1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5130021" y="26647600"/>
            <a:ext cx="5773904" cy="565766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1378c695830_0_120"/>
          <p:cNvSpPr txBox="1"/>
          <p:nvPr/>
        </p:nvSpPr>
        <p:spPr>
          <a:xfrm>
            <a:off x="13640100" y="25241950"/>
            <a:ext cx="171948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Equipped first responders for several types of search and rescue missions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Applications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:  Resilient data storage,  MMR, and MStorm as client applications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2" name="Google Shape;132;g1378c695830_0_1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1336650" y="23220375"/>
            <a:ext cx="12084598" cy="46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7bbff56e6_0_7"/>
          <p:cNvSpPr/>
          <p:nvPr>
            <p:ph idx="4294967295" type="title"/>
          </p:nvPr>
        </p:nvSpPr>
        <p:spPr>
          <a:xfrm>
            <a:off x="443850" y="330075"/>
            <a:ext cx="42977400" cy="4373400"/>
          </a:xfrm>
          <a:prstGeom prst="roundRect">
            <a:avLst>
              <a:gd fmla="val 6990" name="adj"/>
            </a:avLst>
          </a:prstGeom>
          <a:solidFill>
            <a:srgbClr val="50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8100" lIns="376200" spcFirstLastPara="1" rIns="376200" wrap="square" tIns="188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EdgeKeeper – Resilient and Lightweight Coordination</a:t>
            </a:r>
            <a:endParaRPr sz="75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for Mobile Edge Computing Systems</a:t>
            </a:r>
            <a:endParaRPr sz="75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S. Bhunia, R. Stoleru, A. Haroon, M. Sagor, A. Altaweel, M. Chao, M. Maurice, R. Blalock</a:t>
            </a:r>
            <a:br>
              <a:rPr lang="en-US" sz="4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-US" sz="45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{sbhunia, stoleru, amran.haroon, msagor, altaweelala1983, chaomengyuan}@tamu.edu, {maxwell.maurice, roger.blalock}@nist.gov</a:t>
            </a:r>
            <a:endParaRPr sz="74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9" name="Google Shape;139;g137bbff56e6_0_7"/>
          <p:cNvSpPr/>
          <p:nvPr/>
        </p:nvSpPr>
        <p:spPr>
          <a:xfrm>
            <a:off x="13698551" y="9346275"/>
            <a:ext cx="17194800" cy="914400"/>
          </a:xfrm>
          <a:prstGeom prst="roundRect">
            <a:avLst>
              <a:gd fmla="val 16667" name="adj"/>
            </a:avLst>
          </a:prstGeom>
          <a:solidFill>
            <a:srgbClr val="500000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Real-world deployment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40" name="Google Shape;140;g137bbff56e6_0_7"/>
          <p:cNvSpPr/>
          <p:nvPr/>
        </p:nvSpPr>
        <p:spPr>
          <a:xfrm>
            <a:off x="31336598" y="5065600"/>
            <a:ext cx="12084600" cy="914400"/>
          </a:xfrm>
          <a:prstGeom prst="roundRect">
            <a:avLst>
              <a:gd fmla="val 16667" name="adj"/>
            </a:avLst>
          </a:prstGeom>
          <a:solidFill>
            <a:srgbClr val="500000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Evaluation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41" name="Google Shape;141;g137bbff56e6_0_7"/>
          <p:cNvSpPr/>
          <p:nvPr/>
        </p:nvSpPr>
        <p:spPr>
          <a:xfrm>
            <a:off x="31336575" y="27955900"/>
            <a:ext cx="12084600" cy="914400"/>
          </a:xfrm>
          <a:prstGeom prst="roundRect">
            <a:avLst>
              <a:gd fmla="val 16667" name="adj"/>
            </a:avLst>
          </a:prstGeom>
          <a:solidFill>
            <a:srgbClr val="500000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Conclusions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42" name="Google Shape;142;g137bbff56e6_0_7"/>
          <p:cNvSpPr txBox="1"/>
          <p:nvPr/>
        </p:nvSpPr>
        <p:spPr>
          <a:xfrm>
            <a:off x="31336598" y="29003625"/>
            <a:ext cx="12084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We present EdgeKeeper, a resilient cloud-like application coordination service for mobile edge computing. The tests with real-world deployment showed that EdgeKeeper automatically discovers devices in the edge network, quickly forms an edge cluster, and reconfigures it after node departures.</a:t>
            </a:r>
            <a:endParaRPr i="0" sz="33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43" name="Google Shape;143;g137bbff56e6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36525" y="15987125"/>
            <a:ext cx="5974714" cy="522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37bbff56e6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93883" y="15987125"/>
            <a:ext cx="6027242" cy="52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37bbff56e6_0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36600" y="8164300"/>
            <a:ext cx="5981169" cy="460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37bbff56e6_0_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376632" y="8197409"/>
            <a:ext cx="5981169" cy="460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37bbff56e6_0_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705200" y="12705177"/>
            <a:ext cx="5669248" cy="460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37bbff56e6_0_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698550" y="18674111"/>
            <a:ext cx="5974725" cy="606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37bbff56e6_0_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584877" y="12705175"/>
            <a:ext cx="5669233" cy="460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37bbff56e6_0_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2513" y="18153650"/>
            <a:ext cx="12605972" cy="375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137bbff56e6_0_7"/>
          <p:cNvSpPr txBox="1"/>
          <p:nvPr/>
        </p:nvSpPr>
        <p:spPr>
          <a:xfrm>
            <a:off x="31336598" y="6167725"/>
            <a:ext cx="12084600" cy="17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EdgeKeeper cluster needs on an average 20s to 25s for multiple replicas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Starts working in seconds in a single replica configuration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2" name="Google Shape;152;g137bbff56e6_0_7"/>
          <p:cNvSpPr txBox="1"/>
          <p:nvPr/>
        </p:nvSpPr>
        <p:spPr>
          <a:xfrm>
            <a:off x="31241025" y="13052250"/>
            <a:ext cx="12084600" cy="29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Memory 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consumption -  below 40MB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CPU 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consumption -  within 0.16% of a single core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Power 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consumption - (0.17W/h) which is very low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Resource consumption on device increases with the network size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3" name="Google Shape;153;g137bbff56e6_0_7"/>
          <p:cNvSpPr txBox="1"/>
          <p:nvPr/>
        </p:nvSpPr>
        <p:spPr>
          <a:xfrm>
            <a:off x="31460373" y="21411100"/>
            <a:ext cx="12084600" cy="17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Observed Latency for client API calls are within 8ms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Average response time increases when phones are more than 100 m apart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4" name="Google Shape;154;g137bbff56e6_0_7"/>
          <p:cNvSpPr/>
          <p:nvPr/>
        </p:nvSpPr>
        <p:spPr>
          <a:xfrm>
            <a:off x="449112" y="22101300"/>
            <a:ext cx="13024500" cy="914400"/>
          </a:xfrm>
          <a:prstGeom prst="roundRect">
            <a:avLst>
              <a:gd fmla="val 16667" name="adj"/>
            </a:avLst>
          </a:prstGeom>
          <a:solidFill>
            <a:srgbClr val="500000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EdgeKeeper Architecture</a:t>
            </a:r>
            <a:endParaRPr sz="36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55" name="Google Shape;155;g137bbff56e6_0_7"/>
          <p:cNvSpPr txBox="1"/>
          <p:nvPr/>
        </p:nvSpPr>
        <p:spPr>
          <a:xfrm>
            <a:off x="13578924" y="6033475"/>
            <a:ext cx="17194800" cy="29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Identity &amp; device naming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GNS and local cache at Edge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Authentication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X509 based certificates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Service Discovery and Coordination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for client applications at Edge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Resilient MetaData Storage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fault tolerance and consensus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Monitor Edge Status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Edge Topology and device resource status</a:t>
            </a:r>
            <a:endParaRPr sz="33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6" name="Google Shape;156;g137bbff56e6_0_7"/>
          <p:cNvSpPr/>
          <p:nvPr/>
        </p:nvSpPr>
        <p:spPr>
          <a:xfrm>
            <a:off x="443850" y="15388600"/>
            <a:ext cx="12783300" cy="863400"/>
          </a:xfrm>
          <a:prstGeom prst="roundRect">
            <a:avLst>
              <a:gd fmla="val 16667" name="adj"/>
            </a:avLst>
          </a:prstGeom>
          <a:solidFill>
            <a:srgbClr val="500000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Associativity with other Edge Applications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57" name="Google Shape;157;g137bbff56e6_0_7"/>
          <p:cNvSpPr txBox="1"/>
          <p:nvPr/>
        </p:nvSpPr>
        <p:spPr>
          <a:xfrm>
            <a:off x="457200" y="11813825"/>
            <a:ext cx="12783300" cy="3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Handheld device assisted disaster response missions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Real-time and computing heavy tasks such as face detection, face recognition, and voice assistance.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No cellular wireless infrastructure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Mobile devices form a  distributed edge computing cluster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Devices offload computing jobs to other devices at the edge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8" name="Google Shape;158;g137bbff56e6_0_7"/>
          <p:cNvSpPr txBox="1"/>
          <p:nvPr/>
        </p:nvSpPr>
        <p:spPr>
          <a:xfrm>
            <a:off x="472625" y="16356675"/>
            <a:ext cx="12783300" cy="17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Similar to Apache Hadoop ecosystem </a:t>
            </a:r>
            <a:r>
              <a:rPr i="0" lang="en-US" sz="3300" u="none" cap="none" strike="noStrik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i="0" sz="3300" u="none" cap="none" strike="noStrike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EdgeKeeper runs on all devices at the edge network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Provides a comprehensive API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" name="Google Shape;159;g137bbff56e6_0_7"/>
          <p:cNvSpPr txBox="1"/>
          <p:nvPr/>
        </p:nvSpPr>
        <p:spPr>
          <a:xfrm>
            <a:off x="13705506" y="10408175"/>
            <a:ext cx="17194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Experiments carried out in different locations, environments, and diverse scenarios.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Gypsum, CO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 LTE only network in a mountainous region.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Disaster City, TX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involves first responders with a deployable manpack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b="1"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Christman Air Field, CO</a:t>
            </a: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- drone (UAV) based deployment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0" name="Google Shape;160;g137bbff56e6_0_7"/>
          <p:cNvSpPr txBox="1"/>
          <p:nvPr/>
        </p:nvSpPr>
        <p:spPr>
          <a:xfrm>
            <a:off x="13698575" y="17778700"/>
            <a:ext cx="1719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WiFi, WiFi-Direct, and LTE networks in diverse network environments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1" name="Google Shape;161;g137bbff56e6_0_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705500" y="26647600"/>
            <a:ext cx="4943740" cy="565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37bbff56e6_0_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718077" y="18674099"/>
            <a:ext cx="5162689" cy="60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137bbff56e6_0_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734748" y="26647612"/>
            <a:ext cx="6309771" cy="565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137bbff56e6_0_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5464552" y="12705177"/>
            <a:ext cx="5435449" cy="46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37bbff56e6_0_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25250" y="23103400"/>
            <a:ext cx="11669852" cy="950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137bbff56e6_0_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1200" y="5860375"/>
            <a:ext cx="12387901" cy="591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137bbff56e6_0_7"/>
          <p:cNvSpPr/>
          <p:nvPr/>
        </p:nvSpPr>
        <p:spPr>
          <a:xfrm>
            <a:off x="443850" y="5073175"/>
            <a:ext cx="12783300" cy="863400"/>
          </a:xfrm>
          <a:prstGeom prst="roundRect">
            <a:avLst>
              <a:gd fmla="val 16667" name="adj"/>
            </a:avLst>
          </a:prstGeom>
          <a:solidFill>
            <a:srgbClr val="500000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Motivation</a:t>
            </a:r>
            <a:endParaRPr i="0" sz="14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68" name="Google Shape;168;g137bbff56e6_0_7"/>
          <p:cNvSpPr/>
          <p:nvPr/>
        </p:nvSpPr>
        <p:spPr>
          <a:xfrm>
            <a:off x="13684471" y="5063675"/>
            <a:ext cx="17194800" cy="914400"/>
          </a:xfrm>
          <a:prstGeom prst="roundRect">
            <a:avLst>
              <a:gd fmla="val 16667" name="adj"/>
            </a:avLst>
          </a:prstGeom>
          <a:solidFill>
            <a:srgbClr val="500000"/>
          </a:solidFill>
          <a:ln>
            <a:noFill/>
          </a:ln>
        </p:spPr>
        <p:txBody>
          <a:bodyPr anchorCtr="0" anchor="ctr" bIns="68575" lIns="137150" spcFirstLastPara="1" rIns="137150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rPr>
              <a:t>EdgeKeeper Services</a:t>
            </a:r>
            <a:endParaRPr sz="3600">
              <a:solidFill>
                <a:schemeClr val="lt1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169" name="Google Shape;169;g137bbff56e6_0_7"/>
          <p:cNvPicPr preferRelativeResize="0"/>
          <p:nvPr/>
        </p:nvPicPr>
        <p:blipFill rotWithShape="1">
          <a:blip r:embed="rId17">
            <a:alphaModFix/>
          </a:blip>
          <a:srcRect b="0" l="0" r="13718" t="0"/>
          <a:stretch/>
        </p:blipFill>
        <p:spPr>
          <a:xfrm>
            <a:off x="24925577" y="18674111"/>
            <a:ext cx="5974723" cy="606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37bbff56e6_0_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5130021" y="26647600"/>
            <a:ext cx="5773904" cy="565766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37bbff56e6_0_7"/>
          <p:cNvSpPr txBox="1"/>
          <p:nvPr/>
        </p:nvSpPr>
        <p:spPr>
          <a:xfrm>
            <a:off x="13640100" y="25241950"/>
            <a:ext cx="171948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Equipped first responders for several types of search and rescue missions 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Ubuntu"/>
              <a:buChar char="●"/>
            </a:pPr>
            <a:r>
              <a:rPr lang="en-US" sz="3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Applications:  resilient data storage,  MMR, and MStorm as client applications</a:t>
            </a:r>
            <a:endParaRPr sz="3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2" name="Google Shape;172;g137bbff56e6_0_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1336650" y="23296575"/>
            <a:ext cx="12084598" cy="460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37bbff56e6_0_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205700" y="1139800"/>
            <a:ext cx="3351651" cy="275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Design">
  <a:themeElements>
    <a:clrScheme name="Pushpin">
      <a:dk1>
        <a:srgbClr val="000000"/>
      </a:dk1>
      <a:lt1>
        <a:srgbClr val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Graphicsland/MakeSigns.com</dc:creator>
</cp:coreProperties>
</file>