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Helvetica Neue"/>
      <p:regular r:id="rId28"/>
      <p:bold r:id="rId29"/>
      <p:italic r:id="rId30"/>
      <p:boldItalic r:id="rId31"/>
    </p:embeddedFont>
    <p:embeddedFont>
      <p:font typeface="Exo 2"/>
      <p:regular r:id="rId32"/>
      <p:bold r:id="rId33"/>
      <p:italic r:id="rId34"/>
      <p:boldItalic r:id="rId35"/>
    </p:embeddedFont>
    <p:embeddedFont>
      <p:font typeface="Ubuntu Mon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HelveticaNeue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-boldItalic.fntdata"/><Relationship Id="rId30" Type="http://schemas.openxmlformats.org/officeDocument/2006/relationships/font" Target="fonts/HelveticaNeue-italic.fntdata"/><Relationship Id="rId11" Type="http://schemas.openxmlformats.org/officeDocument/2006/relationships/slide" Target="slides/slide6.xml"/><Relationship Id="rId33" Type="http://schemas.openxmlformats.org/officeDocument/2006/relationships/font" Target="fonts/Exo2-bold.fntdata"/><Relationship Id="rId10" Type="http://schemas.openxmlformats.org/officeDocument/2006/relationships/slide" Target="slides/slide5.xml"/><Relationship Id="rId32" Type="http://schemas.openxmlformats.org/officeDocument/2006/relationships/font" Target="fonts/Exo2-regular.fntdata"/><Relationship Id="rId13" Type="http://schemas.openxmlformats.org/officeDocument/2006/relationships/slide" Target="slides/slide8.xml"/><Relationship Id="rId35" Type="http://schemas.openxmlformats.org/officeDocument/2006/relationships/font" Target="fonts/Exo2-boldItalic.fntdata"/><Relationship Id="rId12" Type="http://schemas.openxmlformats.org/officeDocument/2006/relationships/slide" Target="slides/slide7.xml"/><Relationship Id="rId34" Type="http://schemas.openxmlformats.org/officeDocument/2006/relationships/font" Target="fonts/Exo2-italic.fntdata"/><Relationship Id="rId15" Type="http://schemas.openxmlformats.org/officeDocument/2006/relationships/slide" Target="slides/slide10.xml"/><Relationship Id="rId37" Type="http://schemas.openxmlformats.org/officeDocument/2006/relationships/font" Target="fonts/UbuntuMono-bold.fntdata"/><Relationship Id="rId14" Type="http://schemas.openxmlformats.org/officeDocument/2006/relationships/slide" Target="slides/slide9.xml"/><Relationship Id="rId36" Type="http://schemas.openxmlformats.org/officeDocument/2006/relationships/font" Target="fonts/UbuntuMono-regular.fntdata"/><Relationship Id="rId17" Type="http://schemas.openxmlformats.org/officeDocument/2006/relationships/slide" Target="slides/slide12.xml"/><Relationship Id="rId39" Type="http://schemas.openxmlformats.org/officeDocument/2006/relationships/font" Target="fonts/UbuntuMono-boldItalic.fntdata"/><Relationship Id="rId16" Type="http://schemas.openxmlformats.org/officeDocument/2006/relationships/slide" Target="slides/slide11.xml"/><Relationship Id="rId38" Type="http://schemas.openxmlformats.org/officeDocument/2006/relationships/font" Target="fonts/UbuntuMon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1a72e74c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1a72e74c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every cyber crime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41f4120ec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41f4120ec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shadow volumes - </a:t>
            </a:r>
            <a:r>
              <a:rPr lang="en" sz="1050">
                <a:solidFill>
                  <a:srgbClr val="4D5156"/>
                </a:solidFill>
                <a:highlight>
                  <a:srgbClr val="FFFFFF"/>
                </a:highlight>
              </a:rPr>
              <a:t>can create backup copies or snapshots of computer files or volumes, recover files that have been accidentally deleted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41f4120ec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41f4120ec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41f4120ec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241f4120ec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41f4120ec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241f4120ec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1a72e74c9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21a72e74c9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21a72e74c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21a72e74c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43eb6a275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243eb6a275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243eb6a27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243eb6a27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243eb6a275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243eb6a275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1a72e74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1a72e74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43eb6a275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243eb6a275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1a72e74c9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1a72e74c9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2466bc6a38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2466bc6a38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1a72e74c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21a72e74c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1a72e74c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21a72e74c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1a72e74c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1a72e74c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41f4120e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41f4120e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1a72e74c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1a72e74c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1a72e74c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1a72e74c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41f4120e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41f4120e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tro slide">
  <p:cSld name="Entro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 1_Background.png"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791" y="0"/>
            <a:ext cx="9157264" cy="51585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I_MU Est1809.ai"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8470" y="1038057"/>
            <a:ext cx="3287060" cy="32204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30825" y="4807475"/>
            <a:ext cx="548700" cy="3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copy">
  <p:cSld name="Title slide - cop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idx="1" type="body"/>
          </p:nvPr>
        </p:nvSpPr>
        <p:spPr>
          <a:xfrm>
            <a:off x="360218" y="1078174"/>
            <a:ext cx="8435700" cy="3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360218" y="274638"/>
            <a:ext cx="84357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b="1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30825" y="4807475"/>
            <a:ext cx="548700" cy="3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 image - bullets">
  <p:cSld name="Title Slide w/ image - bullets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>
            <p:ph idx="2" type="pic"/>
          </p:nvPr>
        </p:nvSpPr>
        <p:spPr>
          <a:xfrm>
            <a:off x="789778" y="1431924"/>
            <a:ext cx="3691800" cy="2925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4891347" y="1461476"/>
            <a:ext cx="35376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3" type="body"/>
          </p:nvPr>
        </p:nvSpPr>
        <p:spPr>
          <a:xfrm>
            <a:off x="4891347" y="1886961"/>
            <a:ext cx="3537600" cy="21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/>
        </p:nvSpPr>
        <p:spPr>
          <a:xfrm>
            <a:off x="3817451" y="411626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789778" y="274638"/>
            <a:ext cx="76392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b="1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30825" y="4807475"/>
            <a:ext cx="548700" cy="3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w copy">
  <p:cSld name="Image w cop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69610" y="308166"/>
            <a:ext cx="82296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b="1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5"/>
          <p:cNvSpPr/>
          <p:nvPr>
            <p:ph idx="2" type="clipArt"/>
          </p:nvPr>
        </p:nvSpPr>
        <p:spPr>
          <a:xfrm>
            <a:off x="369610" y="1049262"/>
            <a:ext cx="8229600" cy="25113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369610" y="3714337"/>
            <a:ext cx="82296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just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just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just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just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30825" y="4807475"/>
            <a:ext cx="548700" cy="3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Graphic with Bullets">
  <p:cSld name="Chart Graphic with Bulle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idx="1" type="body"/>
          </p:nvPr>
        </p:nvSpPr>
        <p:spPr>
          <a:xfrm>
            <a:off x="5155775" y="1464366"/>
            <a:ext cx="3234900" cy="27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988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Merriweather Sans"/>
              <a:buChar char="»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988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Merriweather Sans"/>
              <a:buChar char="›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988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Merriweather Sans"/>
              <a:buChar char="▸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9719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Merriweather Sans"/>
              <a:buChar char="–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972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Merriweather Sans"/>
              <a:buChar char="»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/>
          <p:nvPr>
            <p:ph idx="2" type="chart"/>
          </p:nvPr>
        </p:nvSpPr>
        <p:spPr>
          <a:xfrm>
            <a:off x="713524" y="1374327"/>
            <a:ext cx="3776700" cy="28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713524" y="274638"/>
            <a:ext cx="7677300" cy="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b="1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430825" y="4807475"/>
            <a:ext cx="548700" cy="3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Bullets, 2 Column">
  <p:cSld name="Title Slide - Bullets, 2 Column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73727" y="1464366"/>
            <a:ext cx="8381400" cy="27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988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Merriweather Sans"/>
              <a:buChar char="»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988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Merriweather Sans"/>
              <a:buChar char="›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988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Merriweather Sans"/>
              <a:buChar char="▸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9719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Merriweather Sans"/>
              <a:buChar char="–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972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Merriweather Sans"/>
              <a:buChar char="»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373727" y="942604"/>
            <a:ext cx="83814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3" name="Google Shape;43;p7"/>
          <p:cNvCxnSpPr/>
          <p:nvPr/>
        </p:nvCxnSpPr>
        <p:spPr>
          <a:xfrm>
            <a:off x="512523" y="1374145"/>
            <a:ext cx="3547200" cy="0"/>
          </a:xfrm>
          <a:prstGeom prst="straightConnector1">
            <a:avLst/>
          </a:prstGeom>
          <a:noFill/>
          <a:ln cap="flat" cmpd="sng" w="19050">
            <a:solidFill>
              <a:srgbClr val="C80A2A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44" name="Google Shape;44;p7"/>
          <p:cNvSpPr txBox="1"/>
          <p:nvPr>
            <p:ph type="title"/>
          </p:nvPr>
        </p:nvSpPr>
        <p:spPr>
          <a:xfrm>
            <a:off x="373727" y="274638"/>
            <a:ext cx="83814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b="1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430825" y="4807475"/>
            <a:ext cx="548700" cy="3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8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8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○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■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○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■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○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■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9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" name="Google Shape;53;p9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○"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■"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○"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■"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○"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■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506033" y="474989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79183" y="474989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2671807" y="4803588"/>
            <a:ext cx="6294000" cy="0"/>
          </a:xfrm>
          <a:prstGeom prst="straightConnector1">
            <a:avLst/>
          </a:prstGeom>
          <a:noFill/>
          <a:ln cap="flat" cmpd="sng" w="25400">
            <a:solidFill>
              <a:srgbClr val="D21B3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ollege of Engineering and Computing" id="7" name="Google Shape;7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4117" y="4606628"/>
            <a:ext cx="2374901" cy="368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8;p1"/>
          <p:cNvGrpSpPr/>
          <p:nvPr/>
        </p:nvGrpSpPr>
        <p:grpSpPr>
          <a:xfrm>
            <a:off x="7182874" y="4868515"/>
            <a:ext cx="1796650" cy="246300"/>
            <a:chOff x="7182874" y="4868515"/>
            <a:chExt cx="1796650" cy="246300"/>
          </a:xfrm>
        </p:grpSpPr>
        <p:sp>
          <p:nvSpPr>
            <p:cNvPr id="9" name="Google Shape;9;p1"/>
            <p:cNvSpPr txBox="1"/>
            <p:nvPr/>
          </p:nvSpPr>
          <p:spPr>
            <a:xfrm>
              <a:off x="7182874" y="4868515"/>
              <a:ext cx="860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21B37"/>
                </a:buClr>
                <a:buSzPts val="1000"/>
                <a:buFont typeface="Helvetica Neue"/>
                <a:buNone/>
              </a:pPr>
              <a:r>
                <a:rPr b="0" baseline="30000" i="0" lang="en" sz="1000" u="none" cap="none" strike="noStrike">
                  <a:solidFill>
                    <a:srgbClr val="D21B37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MiamiOH.edu/cec</a:t>
              </a:r>
              <a:endParaRPr b="0" baseline="30000" i="0" sz="1000" u="none" cap="none" strike="noStrike">
                <a:solidFill>
                  <a:srgbClr val="D21B37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" name="Google Shape;10;p1"/>
            <p:cNvSpPr txBox="1"/>
            <p:nvPr/>
          </p:nvSpPr>
          <p:spPr>
            <a:xfrm>
              <a:off x="8172824" y="4868515"/>
              <a:ext cx="8067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21B37"/>
                </a:buClr>
                <a:buSzPts val="1000"/>
                <a:buFont typeface="Helvetica Neue"/>
                <a:buNone/>
              </a:pPr>
              <a:r>
                <a:rPr b="0" baseline="30000" i="0" lang="en" sz="1000" u="none" cap="none" strike="noStrike">
                  <a:solidFill>
                    <a:srgbClr val="D21B37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MiamiOHcec</a:t>
              </a:r>
              <a:endParaRPr b="0" baseline="30000" i="0" sz="1000" u="none" cap="none" strike="noStrike">
                <a:solidFill>
                  <a:srgbClr val="D21B37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descr="Find us on Facebook" id="11" name="Google Shape;11;p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104744" y="4868515"/>
              <a:ext cx="146050" cy="146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30825" y="4807475"/>
            <a:ext cx="5487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tx1"/>
                </a:solidFill>
              </a:defRPr>
            </a:lvl1pPr>
            <a:lvl2pPr lvl="1" algn="r">
              <a:buNone/>
              <a:defRPr sz="1000">
                <a:solidFill>
                  <a:schemeClr val="tx1"/>
                </a:solidFill>
              </a:defRPr>
            </a:lvl2pPr>
            <a:lvl3pPr lvl="2" algn="r">
              <a:buNone/>
              <a:defRPr sz="1000">
                <a:solidFill>
                  <a:schemeClr val="tx1"/>
                </a:solidFill>
              </a:defRPr>
            </a:lvl3pPr>
            <a:lvl4pPr lvl="3" algn="r">
              <a:buNone/>
              <a:defRPr sz="1000">
                <a:solidFill>
                  <a:schemeClr val="tx1"/>
                </a:solidFill>
              </a:defRPr>
            </a:lvl4pPr>
            <a:lvl5pPr lvl="4" algn="r">
              <a:buNone/>
              <a:defRPr sz="1000">
                <a:solidFill>
                  <a:schemeClr val="tx1"/>
                </a:solidFill>
              </a:defRPr>
            </a:lvl5pPr>
            <a:lvl6pPr lvl="5" algn="r">
              <a:buNone/>
              <a:defRPr sz="1000">
                <a:solidFill>
                  <a:schemeClr val="tx1"/>
                </a:solidFill>
              </a:defRPr>
            </a:lvl6pPr>
            <a:lvl7pPr lvl="6" algn="r">
              <a:buNone/>
              <a:defRPr sz="1000">
                <a:solidFill>
                  <a:schemeClr val="tx1"/>
                </a:solidFill>
              </a:defRPr>
            </a:lvl7pPr>
            <a:lvl8pPr lvl="7" algn="r">
              <a:buNone/>
              <a:defRPr sz="1000">
                <a:solidFill>
                  <a:schemeClr val="tx1"/>
                </a:solidFill>
              </a:defRPr>
            </a:lvl8pPr>
            <a:lvl9pPr lvl="8" algn="r">
              <a:buNone/>
              <a:defRPr sz="10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2719475" y="4791575"/>
            <a:ext cx="2813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Exo 2"/>
                <a:ea typeface="Exo 2"/>
                <a:cs typeface="Exo 2"/>
                <a:sym typeface="Exo 2"/>
              </a:rPr>
              <a:t>Analyzing the DCMPD Ransomware Attack</a:t>
            </a:r>
            <a:endParaRPr sz="10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6023118" y="4791575"/>
            <a:ext cx="1202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Exo 2"/>
                <a:ea typeface="Exo 2"/>
                <a:cs typeface="Exo 2"/>
                <a:sym typeface="Exo 2"/>
              </a:rPr>
              <a:t>4/13/2022</a:t>
            </a:r>
            <a:endParaRPr sz="1000">
              <a:latin typeface="Exo 2"/>
              <a:ea typeface="Exo 2"/>
              <a:cs typeface="Exo 2"/>
              <a:sym typeface="Exo 2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hyperlink" Target="https://www.proofpoint.com/us/threat-reference/indicators-compromise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ctrTitle"/>
          </p:nvPr>
        </p:nvSpPr>
        <p:spPr>
          <a:xfrm>
            <a:off x="510450" y="577450"/>
            <a:ext cx="8123100" cy="26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Exo 2"/>
                <a:ea typeface="Exo 2"/>
                <a:cs typeface="Exo 2"/>
                <a:sym typeface="Exo 2"/>
              </a:rPr>
              <a:t>Analyzing the Ransomware Attack on D.C. Metropolitan Police </a:t>
            </a:r>
            <a:r>
              <a:rPr lang="en" sz="3600">
                <a:latin typeface="Exo 2"/>
                <a:ea typeface="Exo 2"/>
                <a:cs typeface="Exo 2"/>
                <a:sym typeface="Exo 2"/>
              </a:rPr>
              <a:t>Department by Babuk</a:t>
            </a:r>
            <a:endParaRPr sz="3600"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Exo 2"/>
                <a:ea typeface="Exo 2"/>
                <a:cs typeface="Exo 2"/>
                <a:sym typeface="Exo 2"/>
              </a:rPr>
              <a:t>Emily Caroscio, Jack Paul, John Murray, Dr. Suman Bhunia</a:t>
            </a:r>
            <a:endParaRPr sz="1800"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1"/>
          <p:cNvSpPr txBox="1"/>
          <p:nvPr>
            <p:ph type="ctrTitle"/>
          </p:nvPr>
        </p:nvSpPr>
        <p:spPr>
          <a:xfrm>
            <a:off x="510450" y="3040050"/>
            <a:ext cx="8123100" cy="158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xo 2"/>
                <a:ea typeface="Exo 2"/>
                <a:cs typeface="Exo 2"/>
                <a:sym typeface="Exo 2"/>
              </a:rPr>
              <a:t>Syscon 2022</a:t>
            </a:r>
            <a:endParaRPr sz="2400"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Exo 2"/>
                <a:ea typeface="Exo 2"/>
                <a:cs typeface="Exo 2"/>
                <a:sym typeface="Exo 2"/>
              </a:rPr>
              <a:t>Aerospace Systems Engineering Special Session</a:t>
            </a:r>
            <a:endParaRPr sz="1800">
              <a:latin typeface="Exo 2"/>
              <a:ea typeface="Exo 2"/>
              <a:cs typeface="Exo 2"/>
              <a:sym typeface="Exo 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xo 2"/>
                <a:ea typeface="Exo 2"/>
                <a:cs typeface="Exo 2"/>
                <a:sym typeface="Exo 2"/>
              </a:rPr>
              <a:t>Babuk Attack Methodology Phases</a:t>
            </a:r>
            <a:endParaRPr sz="2400">
              <a:latin typeface="Exo 2"/>
              <a:ea typeface="Exo 2"/>
              <a:cs typeface="Exo 2"/>
              <a:sym typeface="Exo 2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799" y="1264750"/>
            <a:ext cx="8177301" cy="29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8479183" y="474989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585000" y="4343450"/>
            <a:ext cx="8247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[14] </a:t>
            </a:r>
            <a:r>
              <a:rPr lang="en" sz="8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N. Thibault Seret, Noel Keijzer, “Babuk : Moving to VM and * nix Systems Before Stepping Away.” https://www.mcafee.com/enterprise/en-us/assets/reports/rp-babuk-moving-to-vm-nix-systems.pdf, 2021.</a:t>
            </a:r>
            <a:endParaRPr sz="8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xo 2"/>
                <a:ea typeface="Exo 2"/>
                <a:cs typeface="Exo 2"/>
                <a:sym typeface="Exo 2"/>
              </a:rPr>
              <a:t>Maintaining Access</a:t>
            </a:r>
            <a:endParaRPr sz="24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158725" y="1162050"/>
            <a:ext cx="3541200" cy="22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Cycle</a:t>
            </a:r>
            <a:r>
              <a:rPr lang="en">
                <a:latin typeface="Exo 2"/>
                <a:ea typeface="Exo 2"/>
                <a:cs typeface="Exo 2"/>
                <a:sym typeface="Exo 2"/>
              </a:rPr>
              <a:t> of source code </a:t>
            </a:r>
            <a:r>
              <a:rPr lang="en" sz="9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[15]</a:t>
            </a:r>
            <a:endParaRPr sz="1300">
              <a:latin typeface="Exo 2"/>
              <a:ea typeface="Exo 2"/>
              <a:cs typeface="Exo 2"/>
              <a:sym typeface="Exo 2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Mutex versions of the .exe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Exo 2"/>
              <a:buChar char="○"/>
            </a:pPr>
            <a:r>
              <a:rPr lang="en" sz="1100">
                <a:latin typeface="Exo 2"/>
                <a:ea typeface="Exo 2"/>
                <a:cs typeface="Exo 2"/>
                <a:sym typeface="Exo 2"/>
              </a:rPr>
              <a:t>v1</a:t>
            </a:r>
            <a:r>
              <a:rPr lang="en" sz="600">
                <a:latin typeface="Exo 2"/>
                <a:ea typeface="Exo 2"/>
                <a:cs typeface="Exo 2"/>
                <a:sym typeface="Exo 2"/>
              </a:rPr>
              <a:t> </a:t>
            </a:r>
            <a:r>
              <a:rPr lang="en" sz="900">
                <a:latin typeface="Exo 2"/>
                <a:ea typeface="Exo 2"/>
                <a:cs typeface="Exo 2"/>
                <a:sym typeface="Exo 2"/>
              </a:rPr>
              <a:t>[3][15]</a:t>
            </a:r>
            <a:endParaRPr sz="900">
              <a:latin typeface="Exo 2"/>
              <a:ea typeface="Exo 2"/>
              <a:cs typeface="Exo 2"/>
              <a:sym typeface="Exo 2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Exo 2"/>
              <a:buChar char="○"/>
            </a:pPr>
            <a:r>
              <a:rPr lang="en" sz="1100">
                <a:latin typeface="Exo 2"/>
                <a:ea typeface="Exo 2"/>
                <a:cs typeface="Exo 2"/>
                <a:sym typeface="Exo 2"/>
              </a:rPr>
              <a:t>babuk_v2 </a:t>
            </a:r>
            <a:r>
              <a:rPr lang="en" sz="800">
                <a:latin typeface="Exo 2"/>
                <a:ea typeface="Exo 2"/>
                <a:cs typeface="Exo 2"/>
                <a:sym typeface="Exo 2"/>
              </a:rPr>
              <a:t>[14]</a:t>
            </a:r>
            <a:endParaRPr sz="800">
              <a:latin typeface="Exo 2"/>
              <a:ea typeface="Exo 2"/>
              <a:cs typeface="Exo 2"/>
              <a:sym typeface="Exo 2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Exo 2"/>
              <a:buChar char="○"/>
            </a:pPr>
            <a:r>
              <a:rPr lang="en" sz="1100">
                <a:latin typeface="Exo 2"/>
                <a:ea typeface="Exo 2"/>
                <a:cs typeface="Exo 2"/>
                <a:sym typeface="Exo 2"/>
              </a:rPr>
              <a:t>DoYouWantToHaveSexWithCoungDong</a:t>
            </a:r>
            <a:r>
              <a:rPr lang="en" sz="900">
                <a:latin typeface="Exo 2"/>
                <a:ea typeface="Exo 2"/>
                <a:cs typeface="Exo 2"/>
                <a:sym typeface="Exo 2"/>
              </a:rPr>
              <a:t>[4]</a:t>
            </a:r>
            <a:endParaRPr sz="900">
              <a:latin typeface="Exo 2"/>
              <a:ea typeface="Exo 2"/>
              <a:cs typeface="Exo 2"/>
              <a:sym typeface="Exo 2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Uses command line operations </a:t>
            </a:r>
            <a:r>
              <a:rPr lang="en" sz="900">
                <a:latin typeface="Exo 2"/>
                <a:ea typeface="Exo 2"/>
                <a:cs typeface="Exo 2"/>
                <a:sym typeface="Exo 2"/>
              </a:rPr>
              <a:t>[3]</a:t>
            </a:r>
            <a:endParaRPr sz="900">
              <a:latin typeface="Exo 2"/>
              <a:ea typeface="Exo 2"/>
              <a:cs typeface="Exo 2"/>
              <a:sym typeface="Exo 2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Exo 2"/>
              <a:buChar char="○"/>
            </a:pPr>
            <a:r>
              <a:rPr lang="en" sz="1100">
                <a:latin typeface="Exo 2"/>
                <a:ea typeface="Exo 2"/>
                <a:cs typeface="Exo 2"/>
                <a:sym typeface="Exo 2"/>
              </a:rPr>
              <a:t>empties recycle bin </a:t>
            </a:r>
            <a:endParaRPr sz="1100">
              <a:latin typeface="Exo 2"/>
              <a:ea typeface="Exo 2"/>
              <a:cs typeface="Exo 2"/>
              <a:sym typeface="Exo 2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Exo 2"/>
              <a:buChar char="○"/>
            </a:pPr>
            <a:r>
              <a:rPr lang="en" sz="1100">
                <a:latin typeface="Exo 2"/>
                <a:ea typeface="Exo 2"/>
                <a:cs typeface="Exo 2"/>
                <a:sym typeface="Exo 2"/>
              </a:rPr>
              <a:t>delete shadow volumes</a:t>
            </a:r>
            <a:endParaRPr sz="1100">
              <a:latin typeface="Exo 2"/>
              <a:ea typeface="Exo 2"/>
              <a:cs typeface="Exo 2"/>
              <a:sym typeface="Exo 2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Exo 2"/>
              <a:buChar char="○"/>
            </a:pPr>
            <a:r>
              <a:rPr lang="en" sz="1100">
                <a:latin typeface="Exo 2"/>
                <a:ea typeface="Exo 2"/>
                <a:cs typeface="Exo 2"/>
                <a:sym typeface="Exo 2"/>
              </a:rPr>
              <a:t>cover tracks</a:t>
            </a:r>
            <a:endParaRPr sz="1100">
              <a:latin typeface="Exo 2"/>
              <a:ea typeface="Exo 2"/>
              <a:cs typeface="Exo 2"/>
              <a:sym typeface="Exo 2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Adds custom extension to files (.babyk, .babuk) </a:t>
            </a:r>
            <a:r>
              <a:rPr lang="en" sz="900">
                <a:latin typeface="Exo 2"/>
                <a:ea typeface="Exo 2"/>
                <a:cs typeface="Exo 2"/>
                <a:sym typeface="Exo 2"/>
              </a:rPr>
              <a:t>[4]</a:t>
            </a:r>
            <a:endParaRPr sz="9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45" name="Google Shape;145;p21"/>
          <p:cNvSpPr txBox="1"/>
          <p:nvPr>
            <p:ph idx="12" type="sldNum"/>
          </p:nvPr>
        </p:nvSpPr>
        <p:spPr>
          <a:xfrm>
            <a:off x="8479183" y="474989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21"/>
          <p:cNvSpPr txBox="1"/>
          <p:nvPr/>
        </p:nvSpPr>
        <p:spPr>
          <a:xfrm>
            <a:off x="639350" y="3833625"/>
            <a:ext cx="8247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[3] A. Mundo, T. Seret, T. Roccia, and J. Fokker, “Technical Analysis of Babuk Ransomware.” https://www.mcafee.com/enterprise/en-us/assets/reports/rp-babuk-ransomware.pdf, 2021.</a:t>
            </a:r>
            <a:endParaRPr sz="8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[4] “Threat analysis: Babuk ransomware.” https://www.acronis.com/en-us/articles/babuk-ransomware/, 2021.</a:t>
            </a:r>
            <a:endParaRPr sz="8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[14] N. Thibault Seret, Noel Keijzer, “Babuk : Moving to VM and * nix Systems Before Stepping Away.” https://www.mcafee.com/enterprise/en-us/assets/reports/rp-babuk-moving-to-vm-nix-systems.pdf, 2021.</a:t>
            </a:r>
            <a:endParaRPr sz="8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[15] C.Dong, “Babuk Ransomware.” https://chuongdong.com/reverse%20engineering/2021/01/03/BabukRansomware/, 01 2021.</a:t>
            </a:r>
            <a:endParaRPr sz="8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9225" y="741375"/>
            <a:ext cx="5010704" cy="30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xo 2"/>
                <a:ea typeface="Exo 2"/>
                <a:cs typeface="Exo 2"/>
                <a:sym typeface="Exo 2"/>
              </a:rPr>
              <a:t>Maintaining Access</a:t>
            </a:r>
            <a:endParaRPr sz="2400">
              <a:latin typeface="Exo 2"/>
              <a:ea typeface="Exo 2"/>
              <a:cs typeface="Exo 2"/>
              <a:sym typeface="Exo 2"/>
            </a:endParaRPr>
          </a:p>
        </p:txBody>
      </p:sp>
      <p:grpSp>
        <p:nvGrpSpPr>
          <p:cNvPr id="153" name="Google Shape;153;p22"/>
          <p:cNvGrpSpPr/>
          <p:nvPr/>
        </p:nvGrpSpPr>
        <p:grpSpPr>
          <a:xfrm>
            <a:off x="1577475" y="1113514"/>
            <a:ext cx="3546900" cy="3482836"/>
            <a:chOff x="0" y="1189989"/>
            <a:chExt cx="3546900" cy="3482836"/>
          </a:xfrm>
        </p:grpSpPr>
        <p:sp>
          <p:nvSpPr>
            <p:cNvPr id="154" name="Google Shape;154;p22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Services Terminated </a:t>
              </a:r>
              <a:r>
                <a:rPr lang="en" sz="9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[4]</a:t>
              </a:r>
              <a:endParaRPr sz="9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  <p:sp>
          <p:nvSpPr>
            <p:cNvPr id="155" name="Google Shape;155;p22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3"/>
                  </a:solidFill>
                  <a:latin typeface="Ubuntu Mono"/>
                  <a:ea typeface="Ubuntu Mono"/>
                  <a:cs typeface="Ubuntu Mono"/>
                  <a:sym typeface="Ubuntu Mono"/>
                </a:rPr>
                <a:t>sql.exe,</a:t>
              </a:r>
              <a:endParaRPr sz="2000">
                <a:solidFill>
                  <a:schemeClr val="accent3"/>
                </a:solidFill>
                <a:latin typeface="Ubuntu Mono"/>
                <a:ea typeface="Ubuntu Mono"/>
                <a:cs typeface="Ubuntu Mono"/>
                <a:sym typeface="Ubuntu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3"/>
                  </a:solidFill>
                  <a:latin typeface="Ubuntu Mono"/>
                  <a:ea typeface="Ubuntu Mono"/>
                  <a:cs typeface="Ubuntu Mono"/>
                  <a:sym typeface="Ubuntu Mono"/>
                </a:rPr>
                <a:t>firefox.exe,</a:t>
              </a:r>
              <a:endParaRPr sz="2000">
                <a:solidFill>
                  <a:schemeClr val="accent3"/>
                </a:solidFill>
                <a:latin typeface="Ubuntu Mono"/>
                <a:ea typeface="Ubuntu Mono"/>
                <a:cs typeface="Ubuntu Mono"/>
                <a:sym typeface="Ubuntu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3"/>
                  </a:solidFill>
                  <a:latin typeface="Ubuntu Mono"/>
                  <a:ea typeface="Ubuntu Mono"/>
                  <a:cs typeface="Ubuntu Mono"/>
                  <a:sym typeface="Ubuntu Mono"/>
                </a:rPr>
                <a:t>outlook.exe,</a:t>
              </a:r>
              <a:endParaRPr sz="2000">
                <a:solidFill>
                  <a:schemeClr val="accent3"/>
                </a:solidFill>
                <a:latin typeface="Ubuntu Mono"/>
                <a:ea typeface="Ubuntu Mono"/>
                <a:cs typeface="Ubuntu Mono"/>
                <a:sym typeface="Ubuntu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3"/>
                  </a:solidFill>
                  <a:latin typeface="Ubuntu Mono"/>
                  <a:ea typeface="Ubuntu Mono"/>
                  <a:cs typeface="Ubuntu Mono"/>
                  <a:sym typeface="Ubuntu Mono"/>
                </a:rPr>
                <a:t>onenote.exe,</a:t>
              </a:r>
              <a:endParaRPr sz="2000">
                <a:solidFill>
                  <a:schemeClr val="accent3"/>
                </a:solidFill>
                <a:latin typeface="Ubuntu Mono"/>
                <a:ea typeface="Ubuntu Mono"/>
                <a:cs typeface="Ubuntu Mono"/>
                <a:sym typeface="Ubuntu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3"/>
                  </a:solidFill>
                  <a:latin typeface="Ubuntu Mono"/>
                  <a:ea typeface="Ubuntu Mono"/>
                  <a:cs typeface="Ubuntu Mono"/>
                  <a:sym typeface="Ubuntu Mono"/>
                </a:rPr>
                <a:t>powerpnt.exe</a:t>
              </a:r>
              <a:endParaRPr sz="2000">
                <a:solidFill>
                  <a:schemeClr val="accent3"/>
                </a:solidFill>
                <a:latin typeface="Ubuntu Mono"/>
                <a:ea typeface="Ubuntu Mono"/>
                <a:cs typeface="Ubuntu Mono"/>
                <a:sym typeface="Ubuntu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latin typeface="Ubuntu Mono"/>
                <a:ea typeface="Ubuntu Mono"/>
                <a:cs typeface="Ubuntu Mono"/>
                <a:sym typeface="Ubuntu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accent3"/>
                </a:solidFill>
                <a:latin typeface="Ubuntu Mono"/>
                <a:ea typeface="Ubuntu Mono"/>
                <a:cs typeface="Ubuntu Mono"/>
                <a:sym typeface="Ubuntu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accent3"/>
                </a:solidFill>
                <a:latin typeface="Ubuntu Mono"/>
                <a:ea typeface="Ubuntu Mono"/>
                <a:cs typeface="Ubuntu Mono"/>
                <a:sym typeface="Ubuntu Mono"/>
              </a:endParaRPr>
            </a:p>
          </p:txBody>
        </p:sp>
      </p:grpSp>
      <p:grpSp>
        <p:nvGrpSpPr>
          <p:cNvPr id="156" name="Google Shape;156;p22"/>
          <p:cNvGrpSpPr/>
          <p:nvPr/>
        </p:nvGrpSpPr>
        <p:grpSpPr>
          <a:xfrm>
            <a:off x="4521679" y="1113300"/>
            <a:ext cx="3305700" cy="3483050"/>
            <a:chOff x="2944204" y="1189775"/>
            <a:chExt cx="3305700" cy="3483050"/>
          </a:xfrm>
        </p:grpSpPr>
        <p:sp>
          <p:nvSpPr>
            <p:cNvPr id="157" name="Google Shape;157;p22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0B77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Anti-Malware Services Terminated </a:t>
              </a:r>
              <a:r>
                <a:rPr lang="en" sz="10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[4]</a:t>
              </a:r>
              <a:endParaRPr sz="10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  <p:sp>
          <p:nvSpPr>
            <p:cNvPr id="158" name="Google Shape;158;p22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3"/>
                  </a:solidFill>
                  <a:latin typeface="Ubuntu Mono"/>
                  <a:ea typeface="Ubuntu Mono"/>
                  <a:cs typeface="Ubuntu Mono"/>
                  <a:sym typeface="Ubuntu Mono"/>
                </a:rPr>
                <a:t>GxVss,</a:t>
              </a:r>
              <a:endParaRPr sz="2000">
                <a:solidFill>
                  <a:schemeClr val="accent3"/>
                </a:solidFill>
                <a:latin typeface="Ubuntu Mono"/>
                <a:ea typeface="Ubuntu Mono"/>
                <a:cs typeface="Ubuntu Mono"/>
                <a:sym typeface="Ubuntu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3"/>
                  </a:solidFill>
                  <a:latin typeface="Ubuntu Mono"/>
                  <a:ea typeface="Ubuntu Mono"/>
                  <a:cs typeface="Ubuntu Mono"/>
                  <a:sym typeface="Ubuntu Mono"/>
                </a:rPr>
                <a:t>GxBlr,</a:t>
              </a:r>
              <a:endParaRPr sz="2000">
                <a:solidFill>
                  <a:schemeClr val="accent3"/>
                </a:solidFill>
                <a:latin typeface="Ubuntu Mono"/>
                <a:ea typeface="Ubuntu Mono"/>
                <a:cs typeface="Ubuntu Mono"/>
                <a:sym typeface="Ubuntu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3"/>
                  </a:solidFill>
                  <a:latin typeface="Ubuntu Mono"/>
                  <a:ea typeface="Ubuntu Mono"/>
                  <a:cs typeface="Ubuntu Mono"/>
                  <a:sym typeface="Ubuntu Mono"/>
                </a:rPr>
                <a:t>GxFWD,</a:t>
              </a:r>
              <a:endParaRPr sz="2000">
                <a:solidFill>
                  <a:schemeClr val="accent3"/>
                </a:solidFill>
                <a:latin typeface="Ubuntu Mono"/>
                <a:ea typeface="Ubuntu Mono"/>
                <a:cs typeface="Ubuntu Mono"/>
                <a:sym typeface="Ubuntu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3"/>
                  </a:solidFill>
                  <a:latin typeface="Ubuntu Mono"/>
                  <a:ea typeface="Ubuntu Mono"/>
                  <a:cs typeface="Ubuntu Mono"/>
                  <a:sym typeface="Ubuntu Mono"/>
                </a:rPr>
                <a:t>DefWatch</a:t>
              </a:r>
              <a:endParaRPr sz="900">
                <a:latin typeface="Ubuntu Mono"/>
                <a:ea typeface="Ubuntu Mono"/>
                <a:cs typeface="Ubuntu Mono"/>
                <a:sym typeface="Ubuntu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latin typeface="Ubuntu Mono"/>
                <a:ea typeface="Ubuntu Mono"/>
                <a:cs typeface="Ubuntu Mono"/>
                <a:sym typeface="Ubuntu Mono"/>
              </a:endParaRPr>
            </a:p>
          </p:txBody>
        </p:sp>
      </p:grpSp>
      <p:sp>
        <p:nvSpPr>
          <p:cNvPr id="159" name="Google Shape;159;p22"/>
          <p:cNvSpPr txBox="1"/>
          <p:nvPr>
            <p:ph idx="12" type="sldNum"/>
          </p:nvPr>
        </p:nvSpPr>
        <p:spPr>
          <a:xfrm>
            <a:off x="8479183" y="474989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" name="Google Shape;160;p22"/>
          <p:cNvSpPr txBox="1"/>
          <p:nvPr/>
        </p:nvSpPr>
        <p:spPr>
          <a:xfrm>
            <a:off x="579800" y="4433100"/>
            <a:ext cx="7283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[4] “Threat analysis: Babuk ransomware.” https://www.acronis.com/en-us/articles/babuk-ransomware/, 2021.</a:t>
            </a:r>
            <a:endParaRPr sz="800">
              <a:latin typeface="Exo 2"/>
              <a:ea typeface="Exo 2"/>
              <a:cs typeface="Exo 2"/>
              <a:sym typeface="Exo 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type="title"/>
          </p:nvPr>
        </p:nvSpPr>
        <p:spPr>
          <a:xfrm>
            <a:off x="311700" y="445025"/>
            <a:ext cx="2579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xo 2"/>
                <a:ea typeface="Exo 2"/>
                <a:cs typeface="Exo 2"/>
                <a:sym typeface="Exo 2"/>
              </a:rPr>
              <a:t>Demand Ransom - DCMPD</a:t>
            </a:r>
            <a:endParaRPr sz="24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66" name="Google Shape;166;p23"/>
          <p:cNvSpPr txBox="1"/>
          <p:nvPr>
            <p:ph idx="1" type="body"/>
          </p:nvPr>
        </p:nvSpPr>
        <p:spPr>
          <a:xfrm>
            <a:off x="134475" y="1404850"/>
            <a:ext cx="25794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Contains contact information and links demonstrating proof of the attack through the TOR network </a:t>
            </a:r>
            <a:r>
              <a:rPr lang="en" sz="800">
                <a:latin typeface="Exo 2"/>
                <a:ea typeface="Exo 2"/>
                <a:cs typeface="Exo 2"/>
                <a:sym typeface="Exo 2"/>
              </a:rPr>
              <a:t>[4]</a:t>
            </a:r>
            <a:endParaRPr sz="8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67" name="Google Shape;167;p23"/>
          <p:cNvSpPr txBox="1"/>
          <p:nvPr>
            <p:ph idx="12" type="sldNum"/>
          </p:nvPr>
        </p:nvSpPr>
        <p:spPr>
          <a:xfrm>
            <a:off x="8479183" y="474989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1100" y="525761"/>
            <a:ext cx="5953301" cy="392746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/>
          <p:nvPr/>
        </p:nvSpPr>
        <p:spPr>
          <a:xfrm>
            <a:off x="2918000" y="457200"/>
            <a:ext cx="1573200" cy="2958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3"/>
          <p:cNvSpPr/>
          <p:nvPr/>
        </p:nvSpPr>
        <p:spPr>
          <a:xfrm>
            <a:off x="6521825" y="3294525"/>
            <a:ext cx="1573200" cy="3936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1" name="Google Shape;171;p23"/>
          <p:cNvCxnSpPr/>
          <p:nvPr/>
        </p:nvCxnSpPr>
        <p:spPr>
          <a:xfrm>
            <a:off x="1371600" y="3993775"/>
            <a:ext cx="14121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2" name="Google Shape;172;p23"/>
          <p:cNvSpPr txBox="1"/>
          <p:nvPr/>
        </p:nvSpPr>
        <p:spPr>
          <a:xfrm>
            <a:off x="579800" y="4433100"/>
            <a:ext cx="7283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[4] “Threat analysis: Babuk ransomware.” https://www.acronis.com/en-us/articles/babuk-ransomware/, 2021.</a:t>
            </a:r>
            <a:endParaRPr sz="800">
              <a:latin typeface="Exo 2"/>
              <a:ea typeface="Exo 2"/>
              <a:cs typeface="Exo 2"/>
              <a:sym typeface="Exo 2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311700" y="330300"/>
            <a:ext cx="365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xo 2"/>
                <a:ea typeface="Exo 2"/>
                <a:cs typeface="Exo 2"/>
                <a:sym typeface="Exo 2"/>
              </a:rPr>
              <a:t>Demand Ransom -DCMPD</a:t>
            </a:r>
            <a:endParaRPr sz="24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78" name="Google Shape;178;p24"/>
          <p:cNvSpPr txBox="1"/>
          <p:nvPr>
            <p:ph idx="1" type="body"/>
          </p:nvPr>
        </p:nvSpPr>
        <p:spPr>
          <a:xfrm>
            <a:off x="531600" y="1162050"/>
            <a:ext cx="2585100" cy="15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Announcement post from the Babuk forum </a:t>
            </a:r>
            <a:r>
              <a:rPr lang="en" sz="800">
                <a:latin typeface="Exo 2"/>
                <a:ea typeface="Exo 2"/>
                <a:cs typeface="Exo 2"/>
                <a:sym typeface="Exo 2"/>
              </a:rPr>
              <a:t>[4]</a:t>
            </a:r>
            <a:endParaRPr sz="800">
              <a:latin typeface="Exo 2"/>
              <a:ea typeface="Exo 2"/>
              <a:cs typeface="Exo 2"/>
              <a:sym typeface="Exo 2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Ultimately,</a:t>
            </a:r>
            <a:r>
              <a:rPr lang="en">
                <a:latin typeface="Exo 2"/>
                <a:ea typeface="Exo 2"/>
                <a:cs typeface="Exo 2"/>
                <a:sym typeface="Exo 2"/>
              </a:rPr>
              <a:t> ransom was not paid to Babuk by the DCMPD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2"/>
              <a:ea typeface="Exo 2"/>
              <a:cs typeface="Exo 2"/>
              <a:sym typeface="Exo 2"/>
            </a:endParaRPr>
          </a:p>
        </p:txBody>
      </p:sp>
      <p:pic>
        <p:nvPicPr>
          <p:cNvPr id="179" name="Google Shape;1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505" y="189450"/>
            <a:ext cx="3748469" cy="424364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 txBox="1"/>
          <p:nvPr>
            <p:ph idx="12" type="sldNum"/>
          </p:nvPr>
        </p:nvSpPr>
        <p:spPr>
          <a:xfrm>
            <a:off x="8479183" y="474989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1" name="Google Shape;181;p24"/>
          <p:cNvSpPr txBox="1"/>
          <p:nvPr/>
        </p:nvSpPr>
        <p:spPr>
          <a:xfrm>
            <a:off x="579800" y="4433100"/>
            <a:ext cx="7283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[4] “Threat analysis: Babuk ransomware.” https://www.acronis.com/en-us/articles/babuk-ransomware/, 2021.</a:t>
            </a:r>
            <a:endParaRPr sz="8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4254375" y="3174050"/>
            <a:ext cx="745800" cy="1818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xo 2"/>
                <a:ea typeface="Exo 2"/>
                <a:cs typeface="Exo 2"/>
                <a:sym typeface="Exo 2"/>
              </a:rPr>
              <a:t>Impact of the DCMPD Attack</a:t>
            </a:r>
            <a:endParaRPr sz="24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88" name="Google Shape;188;p25"/>
          <p:cNvSpPr txBox="1"/>
          <p:nvPr>
            <p:ph idx="1" type="body"/>
          </p:nvPr>
        </p:nvSpPr>
        <p:spPr>
          <a:xfrm>
            <a:off x="311700" y="1152475"/>
            <a:ext cx="3416700" cy="26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Information leaked on numerous officers included:</a:t>
            </a:r>
            <a:endParaRPr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Exo 2"/>
              <a:buChar char="●"/>
            </a:pPr>
            <a:r>
              <a:rPr lang="en" sz="12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Psych evaluations</a:t>
            </a:r>
            <a:endParaRPr sz="12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Exo 2"/>
              <a:buChar char="●"/>
            </a:pPr>
            <a:r>
              <a:rPr lang="en" sz="12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Past drug use</a:t>
            </a:r>
            <a:endParaRPr sz="12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Exo 2"/>
              <a:buChar char="●"/>
            </a:pPr>
            <a:r>
              <a:rPr lang="en" sz="12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Financial information</a:t>
            </a:r>
            <a:endParaRPr sz="12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Exo 2"/>
              <a:buChar char="●"/>
            </a:pPr>
            <a:r>
              <a:rPr lang="en" sz="12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Background checks</a:t>
            </a:r>
            <a:endParaRPr sz="12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Exo 2"/>
              <a:buChar char="●"/>
            </a:pPr>
            <a:r>
              <a:rPr lang="en" sz="12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Disciplinary actions</a:t>
            </a:r>
            <a:endParaRPr sz="12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Exo 2"/>
              <a:buChar char="●"/>
            </a:pPr>
            <a:r>
              <a:rPr lang="en" sz="12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Social Security numbers</a:t>
            </a:r>
            <a:endParaRPr sz="12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Exo 2"/>
              <a:buChar char="●"/>
            </a:pPr>
            <a:r>
              <a:rPr lang="en" sz="12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Marriage history</a:t>
            </a:r>
            <a:endParaRPr sz="12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Exo 2"/>
              <a:buChar char="●"/>
            </a:pPr>
            <a:r>
              <a:rPr lang="en" sz="12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And more</a:t>
            </a:r>
            <a:endParaRPr>
              <a:solidFill>
                <a:schemeClr val="accent3"/>
              </a:solidFill>
              <a:highlight>
                <a:srgbClr val="FFFF00"/>
              </a:highlight>
              <a:latin typeface="Exo 2"/>
              <a:ea typeface="Exo 2"/>
              <a:cs typeface="Exo 2"/>
              <a:sym typeface="Exo 2"/>
            </a:endParaRPr>
          </a:p>
        </p:txBody>
      </p:sp>
      <p:pic>
        <p:nvPicPr>
          <p:cNvPr id="189" name="Google Shape;18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52476"/>
            <a:ext cx="3752401" cy="285415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/>
          <p:nvPr/>
        </p:nvSpPr>
        <p:spPr>
          <a:xfrm>
            <a:off x="690000" y="4185975"/>
            <a:ext cx="8142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en" sz="800">
                <a:latin typeface="Exo 2"/>
                <a:ea typeface="Exo 2"/>
                <a:cs typeface="Exo 2"/>
                <a:sym typeface="Exo 2"/>
              </a:rPr>
              <a:t>[16] T. Brewster, “Ransomware Hackers Claim To Leak 250GB Of Washington, D.C., Police Data After Cops Don’t Pay 4 Million Ransom.” https://www.forbes.com/sites/thomasbrewster/2021/05/13/ransomware-hackers-claim-to-leak-250gb-of-washington-dc-police-data-after-cops-dont-pay-4-million-ransom/?sh=60b3b3b058d0, 2021.</a:t>
            </a:r>
            <a:endParaRPr sz="800"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91" name="Google Shape;191;p25"/>
          <p:cNvSpPr txBox="1"/>
          <p:nvPr>
            <p:ph idx="12" type="sldNum"/>
          </p:nvPr>
        </p:nvSpPr>
        <p:spPr>
          <a:xfrm>
            <a:off x="8479183" y="474989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xo 2"/>
                <a:ea typeface="Exo 2"/>
                <a:cs typeface="Exo 2"/>
                <a:sym typeface="Exo 2"/>
              </a:rPr>
              <a:t>Potential Countermeasures to Ransomware</a:t>
            </a:r>
            <a:endParaRPr sz="24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97" name="Google Shape;197;p26"/>
          <p:cNvSpPr txBox="1"/>
          <p:nvPr>
            <p:ph idx="12" type="sldNum"/>
          </p:nvPr>
        </p:nvSpPr>
        <p:spPr>
          <a:xfrm>
            <a:off x="8479183" y="474989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8" name="Google Shape;19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1736" y="1293149"/>
            <a:ext cx="4560563" cy="292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xo 2"/>
                <a:ea typeface="Exo 2"/>
                <a:cs typeface="Exo 2"/>
                <a:sym typeface="Exo 2"/>
              </a:rPr>
              <a:t>Potential Countermeasures to Ransomware</a:t>
            </a:r>
            <a:endParaRPr sz="24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04" name="Google Shape;204;p27"/>
          <p:cNvSpPr txBox="1"/>
          <p:nvPr>
            <p:ph idx="12" type="sldNum"/>
          </p:nvPr>
        </p:nvSpPr>
        <p:spPr>
          <a:xfrm>
            <a:off x="8479183" y="474989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27"/>
          <p:cNvSpPr txBox="1"/>
          <p:nvPr/>
        </p:nvSpPr>
        <p:spPr>
          <a:xfrm>
            <a:off x="498625" y="1175950"/>
            <a:ext cx="29592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Exo 2"/>
              <a:buChar char="●"/>
            </a:pPr>
            <a:r>
              <a:rPr lang="en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Testing tools </a:t>
            </a:r>
            <a:r>
              <a:rPr lang="en" sz="10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[3]</a:t>
            </a:r>
            <a:endParaRPr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Exo 2"/>
              <a:buChar char="○"/>
            </a:pPr>
            <a:r>
              <a:rPr lang="en" sz="12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winPEAS</a:t>
            </a:r>
            <a:endParaRPr sz="12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Exo 2"/>
              <a:buChar char="○"/>
            </a:pPr>
            <a:r>
              <a:rPr lang="en" sz="12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SharpHound</a:t>
            </a:r>
            <a:endParaRPr sz="12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Exo 2"/>
              <a:buChar char="○"/>
            </a:pPr>
            <a:r>
              <a:rPr lang="en" sz="12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Colbalt Strike</a:t>
            </a:r>
            <a:endParaRPr sz="12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Exo 2"/>
              <a:buChar char="○"/>
            </a:pPr>
            <a:r>
              <a:rPr lang="en" sz="12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Metaspoit</a:t>
            </a:r>
            <a:endParaRPr sz="12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Exo 2"/>
              <a:buChar char="○"/>
            </a:pPr>
            <a:r>
              <a:rPr lang="en" sz="12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Covenant</a:t>
            </a:r>
            <a:endParaRPr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Exo 2"/>
              <a:buChar char="●"/>
            </a:pPr>
            <a:r>
              <a:rPr lang="en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Indicators of Compromise </a:t>
            </a:r>
            <a:r>
              <a:rPr lang="en" sz="9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[17]</a:t>
            </a:r>
            <a:endParaRPr sz="9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Exo 2"/>
              <a:buChar char="○"/>
            </a:pPr>
            <a:r>
              <a:rPr lang="en" sz="12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Monitor for suspicious activity</a:t>
            </a:r>
            <a:endParaRPr sz="12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Exo 2"/>
              <a:buChar char="○"/>
            </a:pPr>
            <a:r>
              <a:rPr lang="en" sz="12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Used during incident response</a:t>
            </a:r>
            <a:endParaRPr sz="1200">
              <a:latin typeface="Exo 2"/>
              <a:ea typeface="Exo 2"/>
              <a:cs typeface="Exo 2"/>
              <a:sym typeface="Exo 2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1736" y="1293149"/>
            <a:ext cx="4560563" cy="292162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/>
          <p:nvPr/>
        </p:nvSpPr>
        <p:spPr>
          <a:xfrm>
            <a:off x="4095550" y="1175950"/>
            <a:ext cx="1976700" cy="8313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7"/>
          <p:cNvSpPr txBox="1"/>
          <p:nvPr/>
        </p:nvSpPr>
        <p:spPr>
          <a:xfrm>
            <a:off x="585000" y="4266788"/>
            <a:ext cx="8247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[3] A. Mundo, T. Seret, T. Roccia, and J. Fokker, “Technical Analysis of Babuk Ransomware.” https://www.mcafee.com/enterprise/en-us/assets/reports/rp-babuk-ransomware.pdf, 2021.</a:t>
            </a:r>
            <a:endParaRPr sz="8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[17] “What are Indicators of Compromise?.” </a:t>
            </a:r>
            <a:r>
              <a:rPr lang="en" sz="800">
                <a:solidFill>
                  <a:schemeClr val="accent3"/>
                </a:solidFill>
                <a:uFill>
                  <a:noFill/>
                </a:uFill>
                <a:latin typeface="Exo 2"/>
                <a:ea typeface="Exo 2"/>
                <a:cs typeface="Exo 2"/>
                <a:sym typeface="Exo 2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https://www.proofpoint.com/us/threat-reference/indicators-compromise</a:t>
            </a:r>
            <a:r>
              <a:rPr lang="en" sz="8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, 2022.</a:t>
            </a:r>
            <a:endParaRPr sz="8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xo 2"/>
                <a:ea typeface="Exo 2"/>
                <a:cs typeface="Exo 2"/>
                <a:sym typeface="Exo 2"/>
              </a:rPr>
              <a:t>Potential Countermeasures to Ransomware</a:t>
            </a:r>
            <a:endParaRPr sz="24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14" name="Google Shape;214;p28"/>
          <p:cNvSpPr txBox="1"/>
          <p:nvPr>
            <p:ph idx="12" type="sldNum"/>
          </p:nvPr>
        </p:nvSpPr>
        <p:spPr>
          <a:xfrm>
            <a:off x="8479183" y="474989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5" name="Google Shape;21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1736" y="1293149"/>
            <a:ext cx="4560563" cy="292162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8"/>
          <p:cNvSpPr txBox="1"/>
          <p:nvPr/>
        </p:nvSpPr>
        <p:spPr>
          <a:xfrm>
            <a:off x="476975" y="1293150"/>
            <a:ext cx="3121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Exo 2"/>
              <a:buChar char="●"/>
            </a:pPr>
            <a:r>
              <a:rPr lang="en" sz="15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Regulating Bitcoin globally can help target malicious users </a:t>
            </a:r>
            <a:r>
              <a:rPr lang="en" sz="9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[18]</a:t>
            </a:r>
            <a:r>
              <a:rPr lang="en" sz="15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 </a:t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4014450" y="3568400"/>
            <a:ext cx="1976700" cy="8313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8"/>
          <p:cNvSpPr txBox="1"/>
          <p:nvPr/>
        </p:nvSpPr>
        <p:spPr>
          <a:xfrm>
            <a:off x="939825" y="4353950"/>
            <a:ext cx="6939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Exo 2"/>
                <a:ea typeface="Exo 2"/>
                <a:cs typeface="Exo 2"/>
                <a:sym typeface="Exo 2"/>
              </a:rPr>
              <a:t>[18] </a:t>
            </a:r>
            <a:r>
              <a:rPr lang="en" sz="8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C. D. Angela S.M. Irwin, “Following the cyber money trail: Global challenges when investigating ransomware attacks and how regulation can help.” https://www.emerald.com/insight/content/doi/10.1108/JMLC-08-2017-0041/full/html, 2019.</a:t>
            </a:r>
            <a:endParaRPr sz="8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xo 2"/>
                <a:ea typeface="Exo 2"/>
                <a:cs typeface="Exo 2"/>
                <a:sym typeface="Exo 2"/>
              </a:rPr>
              <a:t>Potential Countermeasures to Ransomware</a:t>
            </a:r>
            <a:endParaRPr sz="24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24" name="Google Shape;224;p29"/>
          <p:cNvSpPr txBox="1"/>
          <p:nvPr>
            <p:ph idx="12" type="sldNum"/>
          </p:nvPr>
        </p:nvSpPr>
        <p:spPr>
          <a:xfrm>
            <a:off x="8479183" y="474989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5" name="Google Shape;22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1736" y="1293149"/>
            <a:ext cx="4560563" cy="292162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9"/>
          <p:cNvSpPr txBox="1"/>
          <p:nvPr/>
        </p:nvSpPr>
        <p:spPr>
          <a:xfrm>
            <a:off x="311700" y="1525050"/>
            <a:ext cx="3710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 2"/>
              <a:buChar char="●"/>
            </a:pPr>
            <a:r>
              <a:rPr lang="en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Government </a:t>
            </a:r>
            <a:r>
              <a:rPr lang="en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should </a:t>
            </a:r>
            <a:r>
              <a:rPr lang="en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encourage more organizations to implement best safety practices and protect businesses from all types of malware </a:t>
            </a:r>
            <a:r>
              <a:rPr lang="en" sz="8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[19]</a:t>
            </a:r>
            <a:endParaRPr sz="12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27" name="Google Shape;227;p29"/>
          <p:cNvSpPr/>
          <p:nvPr/>
        </p:nvSpPr>
        <p:spPr>
          <a:xfrm>
            <a:off x="6954325" y="1145525"/>
            <a:ext cx="1976700" cy="8313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9"/>
          <p:cNvSpPr txBox="1"/>
          <p:nvPr/>
        </p:nvSpPr>
        <p:spPr>
          <a:xfrm>
            <a:off x="936900" y="4369075"/>
            <a:ext cx="6644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Exo 2"/>
                <a:ea typeface="Exo 2"/>
                <a:cs typeface="Exo 2"/>
                <a:sym typeface="Exo 2"/>
              </a:rPr>
              <a:t>[19] </a:t>
            </a:r>
            <a:r>
              <a:rPr lang="en" sz="800">
                <a:latin typeface="Exo 2"/>
                <a:ea typeface="Exo 2"/>
                <a:cs typeface="Exo 2"/>
                <a:sym typeface="Exo 2"/>
              </a:rPr>
              <a:t>F. Ordonez, “In Wake Of Pipeline Hack, Biden Signs Executive Order On Cybersecurity.” https://www.npr.org/2021/05/12/996355601/in-wake-of-pipeline-hack-biden-signs-executive-order-on-cybersecurity, 2021.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510450" y="273375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Presenters</a:t>
            </a:r>
            <a:endParaRPr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71" name="Google Shape;71;p12"/>
          <p:cNvSpPr txBox="1"/>
          <p:nvPr>
            <p:ph type="title"/>
          </p:nvPr>
        </p:nvSpPr>
        <p:spPr>
          <a:xfrm>
            <a:off x="510450" y="3363775"/>
            <a:ext cx="3602100" cy="116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xo 2"/>
                <a:ea typeface="Exo 2"/>
                <a:cs typeface="Exo 2"/>
                <a:sym typeface="Exo 2"/>
              </a:rPr>
              <a:t>Emily Caroscio</a:t>
            </a:r>
            <a:endParaRPr sz="2400"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Exo 2"/>
                <a:ea typeface="Exo 2"/>
                <a:cs typeface="Exo 2"/>
                <a:sym typeface="Exo 2"/>
              </a:rPr>
              <a:t>Miami University ‘22</a:t>
            </a:r>
            <a:endParaRPr sz="1800"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Exo 2"/>
                <a:ea typeface="Exo 2"/>
                <a:cs typeface="Exo 2"/>
                <a:sym typeface="Exo 2"/>
              </a:rPr>
              <a:t>B.S. in Software Engineering</a:t>
            </a:r>
            <a:endParaRPr sz="1800"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Exo 2"/>
                <a:ea typeface="Exo 2"/>
                <a:cs typeface="Exo 2"/>
                <a:sym typeface="Exo 2"/>
              </a:rPr>
              <a:t>Co-author</a:t>
            </a:r>
            <a:endParaRPr sz="18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72" name="Google Shape;72;p12"/>
          <p:cNvSpPr txBox="1"/>
          <p:nvPr>
            <p:ph type="title"/>
          </p:nvPr>
        </p:nvSpPr>
        <p:spPr>
          <a:xfrm>
            <a:off x="5031575" y="3363775"/>
            <a:ext cx="3602100" cy="116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xo 2"/>
                <a:ea typeface="Exo 2"/>
                <a:cs typeface="Exo 2"/>
                <a:sym typeface="Exo 2"/>
              </a:rPr>
              <a:t>Jack Paul</a:t>
            </a:r>
            <a:endParaRPr sz="2400"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Exo 2"/>
                <a:ea typeface="Exo 2"/>
                <a:cs typeface="Exo 2"/>
                <a:sym typeface="Exo 2"/>
              </a:rPr>
              <a:t>Miami University ‘22</a:t>
            </a:r>
            <a:endParaRPr sz="1800"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Exo 2"/>
                <a:ea typeface="Exo 2"/>
                <a:cs typeface="Exo 2"/>
                <a:sym typeface="Exo 2"/>
              </a:rPr>
              <a:t>B.S. in Software Engineering</a:t>
            </a:r>
            <a:endParaRPr sz="1800"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Exo 2"/>
                <a:ea typeface="Exo 2"/>
                <a:cs typeface="Exo 2"/>
                <a:sym typeface="Exo 2"/>
              </a:rPr>
              <a:t>Co-author</a:t>
            </a:r>
            <a:endParaRPr sz="1800">
              <a:latin typeface="Exo 2"/>
              <a:ea typeface="Exo 2"/>
              <a:cs typeface="Exo 2"/>
              <a:sym typeface="Exo 2"/>
            </a:endParaRPr>
          </a:p>
        </p:txBody>
      </p:sp>
      <p:pic>
        <p:nvPicPr>
          <p:cNvPr id="73" name="Google Shape;7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812" y="1158450"/>
            <a:ext cx="1915375" cy="209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6302" y="1158450"/>
            <a:ext cx="2292649" cy="20990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9316458" y="502004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xo 2"/>
                <a:ea typeface="Exo 2"/>
                <a:cs typeface="Exo 2"/>
                <a:sym typeface="Exo 2"/>
              </a:rPr>
              <a:t>Potential Countermeasures to Ransomware</a:t>
            </a:r>
            <a:endParaRPr sz="24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34" name="Google Shape;234;p30"/>
          <p:cNvSpPr txBox="1"/>
          <p:nvPr>
            <p:ph idx="12" type="sldNum"/>
          </p:nvPr>
        </p:nvSpPr>
        <p:spPr>
          <a:xfrm>
            <a:off x="8479183" y="474989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5" name="Google Shape;23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1736" y="1293149"/>
            <a:ext cx="4560563" cy="292162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0"/>
          <p:cNvSpPr txBox="1"/>
          <p:nvPr/>
        </p:nvSpPr>
        <p:spPr>
          <a:xfrm>
            <a:off x="486125" y="1293150"/>
            <a:ext cx="31218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Nearly 1/4 of ransomware victims report that phishing was how attackers initially penetrated their system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Of those victims, over </a:t>
            </a:r>
            <a:r>
              <a:rPr lang="en" sz="1200">
                <a:latin typeface="Exo 2"/>
                <a:ea typeface="Exo 2"/>
                <a:cs typeface="Exo 2"/>
                <a:sym typeface="Exo 2"/>
              </a:rPr>
              <a:t>1/2</a:t>
            </a:r>
            <a:r>
              <a:rPr lang="en" sz="1200">
                <a:latin typeface="Exo 2"/>
                <a:ea typeface="Exo 2"/>
                <a:cs typeface="Exo 2"/>
                <a:sym typeface="Exo 2"/>
              </a:rPr>
              <a:t> had conducted anti-phishing training in their organization to some degree</a:t>
            </a:r>
            <a:endParaRPr sz="1200">
              <a:latin typeface="Exo 2"/>
              <a:ea typeface="Exo 2"/>
              <a:cs typeface="Exo 2"/>
              <a:sym typeface="Exo 2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Increasing best practices with avoiding phishing attacks can help an organization’s system from being penetrated in the first place</a:t>
            </a:r>
            <a:endParaRPr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37" name="Google Shape;237;p30"/>
          <p:cNvSpPr/>
          <p:nvPr/>
        </p:nvSpPr>
        <p:spPr>
          <a:xfrm>
            <a:off x="7177325" y="3568400"/>
            <a:ext cx="1743600" cy="7704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0"/>
          <p:cNvSpPr txBox="1"/>
          <p:nvPr/>
        </p:nvSpPr>
        <p:spPr>
          <a:xfrm>
            <a:off x="793550" y="4338800"/>
            <a:ext cx="6749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Exo 2"/>
                <a:ea typeface="Exo 2"/>
                <a:cs typeface="Exo 2"/>
                <a:sym typeface="Exo 2"/>
              </a:rPr>
              <a:t>[20] “Phishing continues to be one of the easiest paths for ransomware.” https://www.zdnet.com/article/phishing-continues-to-be-one-of-the-easiest-paths-for-ransomware-report/, 2021.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xo 2"/>
                <a:ea typeface="Exo 2"/>
                <a:cs typeface="Exo 2"/>
                <a:sym typeface="Exo 2"/>
              </a:rPr>
              <a:t>In Conclusion</a:t>
            </a:r>
            <a:endParaRPr sz="24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44" name="Google Shape;244;p31"/>
          <p:cNvSpPr txBox="1"/>
          <p:nvPr>
            <p:ph idx="1" type="body"/>
          </p:nvPr>
        </p:nvSpPr>
        <p:spPr>
          <a:xfrm>
            <a:off x="311700" y="1152475"/>
            <a:ext cx="8520600" cy="30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Babuk’s targeted attacks on Serco and the DCMPD show that no industry or organization is safe from ransomware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S</a:t>
            </a:r>
            <a:r>
              <a:rPr lang="en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afe and effective ways that large organizations can use to increase their ransomware awareness are: 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○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Increasing awareness of phishing attacks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○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Implementing a solid incident response plan to combat ransomware and other forms of malware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○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Updating or patching legacy software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○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Following the latest government regulations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Research areas for future ransomware prevention include: 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○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Malware mutex detection through techniques like YARA rules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○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Safer decryption methods for ECDH encryption and other similar encryption techniques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○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Research into global regulation of bitcoin transactions</a:t>
            </a:r>
            <a:endParaRPr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45" name="Google Shape;245;p31"/>
          <p:cNvSpPr txBox="1"/>
          <p:nvPr>
            <p:ph idx="12" type="sldNum"/>
          </p:nvPr>
        </p:nvSpPr>
        <p:spPr>
          <a:xfrm>
            <a:off x="8479183" y="474989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Thank You</a:t>
            </a:r>
            <a:endParaRPr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51" name="Google Shape;251;p32"/>
          <p:cNvSpPr txBox="1"/>
          <p:nvPr>
            <p:ph idx="12" type="sldNum"/>
          </p:nvPr>
        </p:nvSpPr>
        <p:spPr>
          <a:xfrm>
            <a:off x="8506033" y="474989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xo 2"/>
                <a:ea typeface="Exo 2"/>
                <a:cs typeface="Exo 2"/>
                <a:sym typeface="Exo 2"/>
              </a:rPr>
              <a:t>Table of Contents</a:t>
            </a:r>
            <a:endParaRPr sz="24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Introduction into Ransomware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Background Into Babuk and Their Major Victims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Serco Group</a:t>
            </a:r>
            <a:endParaRPr sz="1200"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The D.C. Metropolitan Police Department</a:t>
            </a:r>
            <a:endParaRPr sz="1200">
              <a:latin typeface="Exo 2"/>
              <a:ea typeface="Exo 2"/>
              <a:cs typeface="Exo 2"/>
              <a:sym typeface="Exo 2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Ransomware Attacks on the Aerospace Industry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Babuk Attack Methodology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Gaining Access</a:t>
            </a:r>
            <a:endParaRPr sz="1200"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Maintaining Access</a:t>
            </a:r>
            <a:endParaRPr sz="1200"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Demanding Ransom</a:t>
            </a:r>
            <a:endParaRPr sz="1200">
              <a:latin typeface="Exo 2"/>
              <a:ea typeface="Exo 2"/>
              <a:cs typeface="Exo 2"/>
              <a:sym typeface="Exo 2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Impact of the D.C. Metropolitan Police Department Attack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Possible Countermeasures</a:t>
            </a:r>
            <a:endParaRPr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82" name="Google Shape;82;p13"/>
          <p:cNvSpPr txBox="1"/>
          <p:nvPr>
            <p:ph idx="12" type="sldNum"/>
          </p:nvPr>
        </p:nvSpPr>
        <p:spPr>
          <a:xfrm>
            <a:off x="8479183" y="474989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xo 2"/>
                <a:ea typeface="Exo 2"/>
                <a:cs typeface="Exo 2"/>
                <a:sym typeface="Exo 2"/>
              </a:rPr>
              <a:t>Introduction to Ransomware</a:t>
            </a:r>
            <a:endParaRPr sz="24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311700" y="1152475"/>
            <a:ext cx="8520600" cy="24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Cybercriminals attack organizations across the globe using malicious software (malware)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Ransomware is one of the easiest to use and most common forms of malware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Ransomware kits can be purchased on the dark web for as little as $175, and require little to no technology background to operate</a:t>
            </a:r>
            <a:r>
              <a:rPr lang="en">
                <a:latin typeface="Exo 2"/>
                <a:ea typeface="Exo 2"/>
                <a:cs typeface="Exo 2"/>
                <a:sym typeface="Exo 2"/>
              </a:rPr>
              <a:t> </a:t>
            </a:r>
            <a:r>
              <a:rPr lang="en" sz="800">
                <a:latin typeface="Exo 2"/>
                <a:ea typeface="Exo 2"/>
                <a:cs typeface="Exo 2"/>
                <a:sym typeface="Exo 2"/>
              </a:rPr>
              <a:t>[1]</a:t>
            </a:r>
            <a:endParaRPr sz="800">
              <a:latin typeface="Exo 2"/>
              <a:ea typeface="Exo 2"/>
              <a:cs typeface="Exo 2"/>
              <a:sym typeface="Exo 2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In the first half of 2021, there were 121 reported ransomware attacks, up 64% from the year prior</a:t>
            </a:r>
            <a:r>
              <a:rPr lang="en">
                <a:latin typeface="Exo 2"/>
                <a:ea typeface="Exo 2"/>
                <a:cs typeface="Exo 2"/>
                <a:sym typeface="Exo 2"/>
              </a:rPr>
              <a:t> </a:t>
            </a:r>
            <a:r>
              <a:rPr lang="en" sz="800">
                <a:latin typeface="Exo 2"/>
                <a:ea typeface="Exo 2"/>
                <a:cs typeface="Exo 2"/>
                <a:sym typeface="Exo 2"/>
              </a:rPr>
              <a:t>[1]</a:t>
            </a:r>
            <a:endParaRPr sz="800">
              <a:latin typeface="Exo 2"/>
              <a:ea typeface="Exo 2"/>
              <a:cs typeface="Exo 2"/>
              <a:sym typeface="Exo 2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Most ransomware operates by using an asymmetrical</a:t>
            </a:r>
            <a:r>
              <a:rPr b="1" lang="en">
                <a:latin typeface="Exo 2"/>
                <a:ea typeface="Exo 2"/>
                <a:cs typeface="Exo 2"/>
                <a:sym typeface="Exo 2"/>
              </a:rPr>
              <a:t> </a:t>
            </a:r>
            <a:r>
              <a:rPr lang="en">
                <a:latin typeface="Exo 2"/>
                <a:ea typeface="Exo 2"/>
                <a:cs typeface="Exo 2"/>
                <a:sym typeface="Exo 2"/>
              </a:rPr>
              <a:t>cryptography system </a:t>
            </a:r>
            <a:r>
              <a:rPr lang="en" sz="800">
                <a:latin typeface="Exo 2"/>
                <a:ea typeface="Exo 2"/>
                <a:cs typeface="Exo 2"/>
                <a:sym typeface="Exo 2"/>
              </a:rPr>
              <a:t>[</a:t>
            </a:r>
            <a:r>
              <a:rPr lang="en" sz="800">
                <a:latin typeface="Exo 2"/>
                <a:ea typeface="Exo 2"/>
                <a:cs typeface="Exo 2"/>
                <a:sym typeface="Exo 2"/>
              </a:rPr>
              <a:t>2</a:t>
            </a:r>
            <a:r>
              <a:rPr lang="en" sz="800">
                <a:latin typeface="Exo 2"/>
                <a:ea typeface="Exo 2"/>
                <a:cs typeface="Exo 2"/>
                <a:sym typeface="Exo 2"/>
              </a:rPr>
              <a:t>]</a:t>
            </a:r>
            <a:endParaRPr sz="800"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Data is encrypted, public/private key pairs are generated for both the attacker and the victim</a:t>
            </a:r>
            <a:endParaRPr sz="1200"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However, only the attacker has access to the private key which allows the data to be decrypted</a:t>
            </a:r>
            <a:endParaRPr sz="12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8479183" y="474989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4"/>
          <p:cNvSpPr txBox="1"/>
          <p:nvPr/>
        </p:nvSpPr>
        <p:spPr>
          <a:xfrm>
            <a:off x="585150" y="4124925"/>
            <a:ext cx="824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Exo 2"/>
                <a:ea typeface="Exo 2"/>
                <a:cs typeface="Exo 2"/>
                <a:sym typeface="Exo 2"/>
              </a:rPr>
              <a:t>[1] “2021 Ransomware Statistics, Data, Trends.” https://www.cybersecuritydive.com/news/babuk-ransomware-group-emerges-with-new-claims-against-us-companies/597416/, 2021.</a:t>
            </a:r>
            <a:endParaRPr sz="800"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Exo 2"/>
                <a:ea typeface="Exo 2"/>
                <a:cs typeface="Exo 2"/>
                <a:sym typeface="Exo 2"/>
              </a:rPr>
              <a:t>[2] A. Tandon and A. Nayyar, A Comprehensive Survey on Ransomware Attack: A Growing Havoc Cyberthreat: Proceedings of ICDMAI 2018, Volume 2, pp. 403–420. 01 2019.</a:t>
            </a:r>
            <a:endParaRPr sz="8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xo 2"/>
                <a:ea typeface="Exo 2"/>
                <a:cs typeface="Exo 2"/>
                <a:sym typeface="Exo 2"/>
              </a:rPr>
              <a:t>Background of Babuk Group</a:t>
            </a:r>
            <a:endParaRPr sz="24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311700" y="1152475"/>
            <a:ext cx="8520600" cy="24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Babuk ransomware was first detected in early 2021 </a:t>
            </a:r>
            <a:r>
              <a:rPr lang="en" sz="800">
                <a:latin typeface="Exo 2"/>
                <a:ea typeface="Exo 2"/>
                <a:cs typeface="Exo 2"/>
                <a:sym typeface="Exo 2"/>
              </a:rPr>
              <a:t>[3]</a:t>
            </a:r>
            <a:endParaRPr sz="800">
              <a:latin typeface="Exo 2"/>
              <a:ea typeface="Exo 2"/>
              <a:cs typeface="Exo 2"/>
              <a:sym typeface="Exo 2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The group thinks of themselves as ‘network testers’ whose ransom is just repayment for their ‘services’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Babuk’s victims: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Operate in the aerospace, transportation, healthcare, plastic, electronics, and agricultural industries</a:t>
            </a:r>
            <a:r>
              <a:rPr lang="en" sz="800">
                <a:latin typeface="Exo 2"/>
                <a:ea typeface="Exo 2"/>
                <a:cs typeface="Exo 2"/>
                <a:sym typeface="Exo 2"/>
              </a:rPr>
              <a:t> [3]</a:t>
            </a:r>
            <a:endParaRPr sz="800"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Are based in the United States, the United Kingdom, Spain, Italy, India, and China </a:t>
            </a:r>
            <a:r>
              <a:rPr lang="en" sz="800">
                <a:latin typeface="Exo 2"/>
                <a:ea typeface="Exo 2"/>
                <a:cs typeface="Exo 2"/>
                <a:sym typeface="Exo 2"/>
              </a:rPr>
              <a:t>[3]</a:t>
            </a:r>
            <a:endParaRPr sz="800">
              <a:latin typeface="Exo 2"/>
              <a:ea typeface="Exo 2"/>
              <a:cs typeface="Exo 2"/>
              <a:sym typeface="Exo 2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The group does not attack: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Hospitals</a:t>
            </a:r>
            <a:endParaRPr sz="1200"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Non-profit organizations</a:t>
            </a:r>
            <a:endParaRPr sz="1200"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Companies with a yearly revenue less than 4 million USD</a:t>
            </a:r>
            <a:endParaRPr sz="12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8479183" y="474989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585150" y="4124925"/>
            <a:ext cx="824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[3] A. Mundo, T. Seret, T. Roccia, and J. Fokker, “Technical Analysis of Babuk Ransomware.” https://www.mcafee.com/enterprise/en-us/assets/reports/rp-babuk-ransomware.pdf, 2021.</a:t>
            </a:r>
            <a:endParaRPr sz="8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/>
        </p:nvSpPr>
        <p:spPr>
          <a:xfrm>
            <a:off x="585150" y="4124925"/>
            <a:ext cx="824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[3] A. Mundo, T. Seret, T. Roccia, and J. Fokker, “Technical Analysis of Babuk Ransomware.” https://www.mcafee.com/enterprise/en-us/assets/reports/rp-babuk-ransomware.pdf, 2021.</a:t>
            </a:r>
            <a:endParaRPr sz="8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[4] “Threat analysis: Babuk ransomware.” https://www.acronis.com/en-us/articles/babuk-ransomware/, 2021.</a:t>
            </a:r>
            <a:endParaRPr sz="8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04" name="Google Shape;10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xo 2"/>
                <a:ea typeface="Exo 2"/>
                <a:cs typeface="Exo 2"/>
                <a:sym typeface="Exo 2"/>
              </a:rPr>
              <a:t>Background of Babuk Group (continued)</a:t>
            </a:r>
            <a:endParaRPr sz="24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311700" y="1152475"/>
            <a:ext cx="8520600" cy="24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Babuk uses a set of forums to communicate within their group and to the general public </a:t>
            </a:r>
            <a:r>
              <a:rPr lang="en" sz="800">
                <a:latin typeface="Exo 2"/>
                <a:ea typeface="Exo 2"/>
                <a:cs typeface="Exo 2"/>
                <a:sym typeface="Exo 2"/>
              </a:rPr>
              <a:t>[4]</a:t>
            </a:r>
            <a:endParaRPr sz="800"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English-speaking forums are used to announce </a:t>
            </a:r>
            <a:r>
              <a:rPr lang="en" sz="1200">
                <a:latin typeface="Exo 2"/>
                <a:ea typeface="Exo 2"/>
                <a:cs typeface="Exo 2"/>
                <a:sym typeface="Exo 2"/>
              </a:rPr>
              <a:t>attacks</a:t>
            </a:r>
            <a:r>
              <a:rPr lang="en" sz="1200">
                <a:latin typeface="Exo 2"/>
                <a:ea typeface="Exo 2"/>
                <a:cs typeface="Exo 2"/>
                <a:sym typeface="Exo 2"/>
              </a:rPr>
              <a:t> and leak victim data in hopes of pressuring them into paying ransom</a:t>
            </a:r>
            <a:endParaRPr sz="1200"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Russian-speaking forums are used for members to communicate with one another and to advertise recruitment to the group</a:t>
            </a:r>
            <a:endParaRPr sz="1200">
              <a:latin typeface="Exo 2"/>
              <a:ea typeface="Exo 2"/>
              <a:cs typeface="Exo 2"/>
              <a:sym typeface="Exo 2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Babuk typically recruits individuals with skills in open-source penetration testing tools</a:t>
            </a:r>
            <a:r>
              <a:rPr lang="en" sz="800">
                <a:latin typeface="Exo 2"/>
                <a:ea typeface="Exo 2"/>
                <a:cs typeface="Exo 2"/>
                <a:sym typeface="Exo 2"/>
              </a:rPr>
              <a:t> [3]</a:t>
            </a:r>
            <a:endParaRPr sz="12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8479183" y="474989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xo 2"/>
                <a:ea typeface="Exo 2"/>
                <a:cs typeface="Exo 2"/>
                <a:sym typeface="Exo 2"/>
              </a:rPr>
              <a:t>Major Victims of Babuk Ransomware</a:t>
            </a:r>
            <a:endParaRPr sz="24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311700" y="1152475"/>
            <a:ext cx="8520600" cy="22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Serco Group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Contractors based in England whose services range across a variety of industries, including aerospace and defense</a:t>
            </a:r>
            <a:endParaRPr sz="1200"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Serco’s yearly revenue within the aerospace industry in 2018 totaled 947 </a:t>
            </a:r>
            <a:r>
              <a:rPr lang="en" sz="1200">
                <a:latin typeface="Exo 2"/>
                <a:ea typeface="Exo 2"/>
                <a:cs typeface="Exo 2"/>
                <a:sym typeface="Exo 2"/>
              </a:rPr>
              <a:t>million</a:t>
            </a:r>
            <a:r>
              <a:rPr lang="en" sz="1200">
                <a:latin typeface="Exo 2"/>
                <a:ea typeface="Exo 2"/>
                <a:cs typeface="Exo 2"/>
                <a:sym typeface="Exo 2"/>
              </a:rPr>
              <a:t> GBP </a:t>
            </a:r>
            <a:r>
              <a:rPr lang="en" sz="800">
                <a:latin typeface="Exo 2"/>
                <a:ea typeface="Exo 2"/>
                <a:cs typeface="Exo 2"/>
                <a:sym typeface="Exo 2"/>
              </a:rPr>
              <a:t>[5]</a:t>
            </a:r>
            <a:endParaRPr sz="800"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In January 2021, </a:t>
            </a:r>
            <a:r>
              <a:rPr b="1" lang="en" sz="1200">
                <a:latin typeface="Exo 2"/>
                <a:ea typeface="Exo 2"/>
                <a:cs typeface="Exo 2"/>
                <a:sym typeface="Exo 2"/>
              </a:rPr>
              <a:t>700 GB</a:t>
            </a:r>
            <a:r>
              <a:rPr lang="en" sz="1200">
                <a:latin typeface="Exo 2"/>
                <a:ea typeface="Exo 2"/>
                <a:cs typeface="Exo 2"/>
                <a:sym typeface="Exo 2"/>
              </a:rPr>
              <a:t> of their data was encrypted by Babuk ransomware</a:t>
            </a:r>
            <a:endParaRPr sz="1200">
              <a:latin typeface="Exo 2"/>
              <a:ea typeface="Exo 2"/>
              <a:cs typeface="Exo 2"/>
              <a:sym typeface="Exo 2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The D.C. Metropolitan Police Department (DCMPD)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One of the largest police departments in the United States that serves the greater </a:t>
            </a:r>
            <a:r>
              <a:rPr lang="en" sz="1200">
                <a:latin typeface="Exo 2"/>
                <a:ea typeface="Exo 2"/>
                <a:cs typeface="Exo 2"/>
                <a:sym typeface="Exo 2"/>
              </a:rPr>
              <a:t>metropolitan</a:t>
            </a:r>
            <a:r>
              <a:rPr lang="en" sz="1200">
                <a:latin typeface="Exo 2"/>
                <a:ea typeface="Exo 2"/>
                <a:cs typeface="Exo 2"/>
                <a:sym typeface="Exo 2"/>
              </a:rPr>
              <a:t> area of the District of Columbia </a:t>
            </a:r>
            <a:r>
              <a:rPr lang="en" sz="800">
                <a:latin typeface="Exo 2"/>
                <a:ea typeface="Exo 2"/>
                <a:cs typeface="Exo 2"/>
                <a:sym typeface="Exo 2"/>
              </a:rPr>
              <a:t>[6]</a:t>
            </a:r>
            <a:endParaRPr sz="800"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Due to its location, the DCMPD occasionally lends itself to the United States Capitol </a:t>
            </a:r>
            <a:r>
              <a:rPr lang="en" sz="800">
                <a:latin typeface="Exo 2"/>
                <a:ea typeface="Exo 2"/>
                <a:cs typeface="Exo 2"/>
                <a:sym typeface="Exo 2"/>
              </a:rPr>
              <a:t>[7]</a:t>
            </a:r>
            <a:endParaRPr sz="800"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In April 2021, </a:t>
            </a:r>
            <a:r>
              <a:rPr b="1" lang="en" sz="1200">
                <a:latin typeface="Exo 2"/>
                <a:ea typeface="Exo 2"/>
                <a:cs typeface="Exo 2"/>
                <a:sym typeface="Exo 2"/>
              </a:rPr>
              <a:t>250 GB</a:t>
            </a:r>
            <a:r>
              <a:rPr lang="en" sz="1200">
                <a:latin typeface="Exo 2"/>
                <a:ea typeface="Exo 2"/>
                <a:cs typeface="Exo 2"/>
                <a:sym typeface="Exo 2"/>
              </a:rPr>
              <a:t> of their data was encrypted by Babuk ransomware </a:t>
            </a:r>
            <a:r>
              <a:rPr lang="en" sz="800">
                <a:latin typeface="Exo 2"/>
                <a:ea typeface="Exo 2"/>
                <a:cs typeface="Exo 2"/>
                <a:sym typeface="Exo 2"/>
              </a:rPr>
              <a:t>[8]</a:t>
            </a:r>
            <a:endParaRPr sz="8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13" name="Google Shape;113;p17"/>
          <p:cNvSpPr txBox="1"/>
          <p:nvPr>
            <p:ph idx="12" type="sldNum"/>
          </p:nvPr>
        </p:nvSpPr>
        <p:spPr>
          <a:xfrm>
            <a:off x="8479183" y="474989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585000" y="3826500"/>
            <a:ext cx="8247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[5] “Serco in Defence.” https://www.serco.com/sector-expertise/defence, 2022.</a:t>
            </a:r>
            <a:endParaRPr sz="8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[6] “MPDC: Mission and Value Statement.” https://mpdc.dc.gov/page/mpdc-mission-and-value-statement, 2021.</a:t>
            </a:r>
            <a:endParaRPr sz="8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[7] M. Austermuhle, “D.C. Metro Police Describe Being First Responders To Insurrection At The Capitol.” https://www.npr.org/2021/01/16/957695863/dc-metro-police-describe-being-first-responders-to-insurrection-at-the-capitol, 2021.</a:t>
            </a:r>
            <a:endParaRPr sz="8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[8] A. Suderman, “DC police victim of massive data leak by ransomware gang.” https://apnews.com/article/police-technology-government-and-politics-1aedfcf42a8dc2b004ef610d0b57edb9, 2021.</a:t>
            </a:r>
            <a:endParaRPr sz="8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xo 2"/>
                <a:ea typeface="Exo 2"/>
                <a:cs typeface="Exo 2"/>
                <a:sym typeface="Exo 2"/>
              </a:rPr>
              <a:t>Ransomware and the Aerospace Industry</a:t>
            </a:r>
            <a:endParaRPr sz="24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311700" y="1152475"/>
            <a:ext cx="8520600" cy="19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Ransomware attackers target the aerospace industry to steal intellectual property &amp; other types of sensitive information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This means they can potentially gather information on developing countermeasures to a nation’s aerospace &amp; defense systems </a:t>
            </a:r>
            <a:r>
              <a:rPr lang="en" sz="800">
                <a:latin typeface="Exo 2"/>
                <a:ea typeface="Exo 2"/>
                <a:cs typeface="Exo 2"/>
                <a:sym typeface="Exo 2"/>
              </a:rPr>
              <a:t>[9]</a:t>
            </a:r>
            <a:endParaRPr sz="800">
              <a:latin typeface="Exo 2"/>
              <a:ea typeface="Exo 2"/>
              <a:cs typeface="Exo 2"/>
              <a:sym typeface="Exo 2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Vulnerabilities ransomware attackers look for within aerospace systems include: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Unchecked vulnerabilities from integration of software/hardware between differing systems</a:t>
            </a:r>
            <a:r>
              <a:rPr lang="en">
                <a:latin typeface="Exo 2"/>
                <a:ea typeface="Exo 2"/>
                <a:cs typeface="Exo 2"/>
                <a:sym typeface="Exo 2"/>
              </a:rPr>
              <a:t> </a:t>
            </a:r>
            <a:r>
              <a:rPr lang="en" sz="800">
                <a:latin typeface="Exo 2"/>
                <a:ea typeface="Exo 2"/>
                <a:cs typeface="Exo 2"/>
                <a:sym typeface="Exo 2"/>
              </a:rPr>
              <a:t>[10]</a:t>
            </a:r>
            <a:endParaRPr sz="800">
              <a:latin typeface="Exo 2"/>
              <a:ea typeface="Exo 2"/>
              <a:cs typeface="Exo 2"/>
              <a:sym typeface="Exo 2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The OS kernel and other lower-layer processes</a:t>
            </a:r>
            <a:r>
              <a:rPr lang="en">
                <a:latin typeface="Exo 2"/>
                <a:ea typeface="Exo 2"/>
                <a:cs typeface="Exo 2"/>
                <a:sym typeface="Exo 2"/>
              </a:rPr>
              <a:t> </a:t>
            </a:r>
            <a:r>
              <a:rPr lang="en" sz="800">
                <a:latin typeface="Exo 2"/>
                <a:ea typeface="Exo 2"/>
                <a:cs typeface="Exo 2"/>
                <a:sym typeface="Exo 2"/>
              </a:rPr>
              <a:t>[10]</a:t>
            </a:r>
            <a:endParaRPr sz="800">
              <a:latin typeface="Exo 2"/>
              <a:ea typeface="Exo 2"/>
              <a:cs typeface="Exo 2"/>
              <a:sym typeface="Exo 2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Attacks on an aircraft’s systems can result in the corruption of core functions and failure-tolerant processes </a:t>
            </a:r>
            <a:r>
              <a:rPr lang="en" sz="800">
                <a:latin typeface="Exo 2"/>
                <a:ea typeface="Exo 2"/>
                <a:cs typeface="Exo 2"/>
                <a:sym typeface="Exo 2"/>
              </a:rPr>
              <a:t>[10]</a:t>
            </a:r>
            <a:endParaRPr sz="8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8479183" y="474989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585150" y="4124925"/>
            <a:ext cx="824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[9] “Cyber threats to the aerospace and defense industries.” https://www.fireeye.com/current-threats/reports-by-industry/aerospace- threat-intelligence.html, 2021.</a:t>
            </a:r>
            <a:endParaRPr sz="8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[10] </a:t>
            </a:r>
            <a:r>
              <a:rPr lang="en" sz="8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E. Ukwandu, M. A. Ben-Farah, H. Hindy, M. Bures, R. Atkinson, C. Tachtatzis, I. Andonovic, , and X. Bellekens, “Cyber-Security Challenges in Aviation Industry: A Review of Current and Future Trends.” https://www.mdpi.com/2078-2489/13/3/146, 2021.</a:t>
            </a:r>
            <a:endParaRPr sz="8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xo 2"/>
                <a:ea typeface="Exo 2"/>
                <a:cs typeface="Exo 2"/>
                <a:sym typeface="Exo 2"/>
              </a:rPr>
              <a:t>Ransomware and the Aerospace Industry (continued)</a:t>
            </a:r>
            <a:endParaRPr sz="24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311700" y="1017725"/>
            <a:ext cx="8520600" cy="29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Examples of major ransomware attacks on organizations in the aerospace industry include: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The Zurich Airport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In February 2022, a ransomware attack on Swissport, the Zurich airport’s ground services and cargo operator, grounded 22 flights and compromised the overall security of the airport for a short time </a:t>
            </a:r>
            <a:r>
              <a:rPr lang="en" sz="800">
                <a:latin typeface="Exo 2"/>
                <a:ea typeface="Exo 2"/>
                <a:cs typeface="Exo 2"/>
                <a:sym typeface="Exo 2"/>
              </a:rPr>
              <a:t>[11]</a:t>
            </a:r>
            <a:endParaRPr sz="800">
              <a:latin typeface="Exo 2"/>
              <a:ea typeface="Exo 2"/>
              <a:cs typeface="Exo 2"/>
              <a:sym typeface="Exo 2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ST Engineering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A ransomware attack on ST Engineering in June 2020 resulted in the theft and encryption of 1.5 TB of sensitive aerospace data </a:t>
            </a:r>
            <a:r>
              <a:rPr lang="en" sz="800">
                <a:latin typeface="Exo 2"/>
                <a:ea typeface="Exo 2"/>
                <a:cs typeface="Exo 2"/>
                <a:sym typeface="Exo 2"/>
              </a:rPr>
              <a:t>[12]</a:t>
            </a:r>
            <a:endParaRPr sz="800"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Equivalent of 124.5 million pages of text</a:t>
            </a:r>
            <a:endParaRPr sz="1200">
              <a:latin typeface="Exo 2"/>
              <a:ea typeface="Exo 2"/>
              <a:cs typeface="Exo 2"/>
              <a:sym typeface="Exo 2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xo 2"/>
              <a:buChar char="●"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PDI Group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PDI Group had 700 GB of data stolen and encrypted from them in a ransomware attack in 2021 </a:t>
            </a:r>
            <a:r>
              <a:rPr lang="en" sz="800">
                <a:latin typeface="Exo 2"/>
                <a:ea typeface="Exo 2"/>
                <a:cs typeface="Exo 2"/>
                <a:sym typeface="Exo 2"/>
              </a:rPr>
              <a:t>[13]</a:t>
            </a:r>
            <a:endParaRPr sz="800">
              <a:latin typeface="Exo 2"/>
              <a:ea typeface="Exo 2"/>
              <a:cs typeface="Exo 2"/>
              <a:sym typeface="Exo 2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Exo 2"/>
              <a:buChar char="○"/>
            </a:pPr>
            <a:r>
              <a:rPr lang="en" sz="1200">
                <a:latin typeface="Exo 2"/>
                <a:ea typeface="Exo 2"/>
                <a:cs typeface="Exo 2"/>
                <a:sym typeface="Exo 2"/>
              </a:rPr>
              <a:t>This data included not only sensitive company information but also personal employee information</a:t>
            </a:r>
            <a:endParaRPr sz="12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8479183" y="474989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19"/>
          <p:cNvSpPr txBox="1"/>
          <p:nvPr/>
        </p:nvSpPr>
        <p:spPr>
          <a:xfrm>
            <a:off x="585000" y="3884675"/>
            <a:ext cx="8247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[11] “Ransomware attack on Swissport causes delay at Zurich Airport.”</a:t>
            </a:r>
            <a:endParaRPr sz="8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https://www.airport-technology.com/news/ransomware-attack-swissport-zurich-airport/, 2022.</a:t>
            </a:r>
            <a:endParaRPr sz="8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[12] F. Erazo, “Ransomware Attack Exposes 1.5TB of Stolen Aerospace Data.” https://cointelegraph.com/news/ransomware-attack-exposes-15tb-of-stolen-aerospace-data, 2020.</a:t>
            </a:r>
            <a:endParaRPr sz="8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Exo 2"/>
                <a:ea typeface="Exo 2"/>
                <a:cs typeface="Exo 2"/>
                <a:sym typeface="Exo 2"/>
              </a:rPr>
              <a:t>[13] D. Jones, “Babuk ransomware group emerges with new claims against US companies.” https://www.cybersecuritydive.com/news/babuk-ransomware-group-emerges-with-new-claims-against-us-companies/597416/, 2021.</a:t>
            </a:r>
            <a:endParaRPr sz="800">
              <a:solidFill>
                <a:schemeClr val="accent3"/>
              </a:solidFill>
              <a:latin typeface="Exo 2"/>
              <a:ea typeface="Exo 2"/>
              <a:cs typeface="Exo 2"/>
              <a:sym typeface="Exo 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Miami 2015">
      <a:dk1>
        <a:srgbClr val="C80A2A"/>
      </a:dk1>
      <a:lt1>
        <a:srgbClr val="FFFFFF"/>
      </a:lt1>
      <a:dk2>
        <a:srgbClr val="C80A2A"/>
      </a:dk2>
      <a:lt2>
        <a:srgbClr val="FFFFFF"/>
      </a:lt2>
      <a:accent1>
        <a:srgbClr val="C80A2A"/>
      </a:accent1>
      <a:accent2>
        <a:srgbClr val="FFFFFF"/>
      </a:accent2>
      <a:accent3>
        <a:srgbClr val="000000"/>
      </a:accent3>
      <a:accent4>
        <a:srgbClr val="FFFFFF"/>
      </a:accent4>
      <a:accent5>
        <a:srgbClr val="C80A2A"/>
      </a:accent5>
      <a:accent6>
        <a:srgbClr val="404040"/>
      </a:accent6>
      <a:hlink>
        <a:srgbClr val="C80A2A"/>
      </a:hlink>
      <a:folHlink>
        <a:srgbClr val="4040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