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45"/>
  </p:notesMasterIdLst>
  <p:sldIdLst>
    <p:sldId id="256" r:id="rId2"/>
    <p:sldId id="257"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7" r:id="rId29"/>
    <p:sldId id="288" r:id="rId30"/>
    <p:sldId id="289" r:id="rId31"/>
    <p:sldId id="290" r:id="rId32"/>
    <p:sldId id="292" r:id="rId33"/>
    <p:sldId id="293" r:id="rId34"/>
    <p:sldId id="294" r:id="rId35"/>
    <p:sldId id="295" r:id="rId36"/>
    <p:sldId id="296" r:id="rId37"/>
    <p:sldId id="297" r:id="rId38"/>
    <p:sldId id="299" r:id="rId39"/>
    <p:sldId id="302" r:id="rId40"/>
    <p:sldId id="303" r:id="rId41"/>
    <p:sldId id="304" r:id="rId42"/>
    <p:sldId id="308" r:id="rId43"/>
    <p:sldId id="309"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Georgia" panose="02040502050405020303" pitchFamily="18" charset="0"/>
      <p:regular r:id="rId50"/>
      <p:bold r:id="rId51"/>
      <p:italic r:id="rId52"/>
      <p:boldItalic r:id="rId53"/>
    </p:embeddedFont>
    <p:embeddedFont>
      <p:font typeface="Helvetica Neue" panose="02000503000000020004" pitchFamily="2" charset="0"/>
      <p:regular r:id="rId54"/>
      <p:bold r:id="rId55"/>
      <p:italic r:id="rId56"/>
      <p:boldItalic r:id="rId57"/>
    </p:embeddedFont>
    <p:embeddedFont>
      <p:font typeface="Merriweather Sans" pitchFamily="2" charset="77"/>
      <p:regular r:id="rId58"/>
      <p:bold r:id="rId59"/>
      <p:italic r:id="rId60"/>
      <p:boldItalic r:id="rId61"/>
    </p:embeddedFont>
    <p:embeddedFont>
      <p:font typeface="Roboto" panose="02000000000000000000" pitchFamily="2" charset="0"/>
      <p:regular r:id="rId62"/>
      <p:bold r:id="rId63"/>
      <p:italic r:id="rId64"/>
      <p:boldItalic r:id="rId65"/>
    </p:embeddedFont>
    <p:embeddedFont>
      <p:font typeface="Roboto Slab" pitchFamily="2" charset="0"/>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914A0C-30A0-44B8-A897-3666D2FF6ABF}">
  <a:tblStyle styleId="{FB914A0C-30A0-44B8-A897-3666D2FF6A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4"/>
    <p:restoredTop sz="94654"/>
  </p:normalViewPr>
  <p:slideViewPr>
    <p:cSldViewPr snapToGrid="0">
      <p:cViewPr varScale="1">
        <p:scale>
          <a:sx n="169" d="100"/>
          <a:sy n="169" d="100"/>
        </p:scale>
        <p:origin x="1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c20a1dfd8a_0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c20a1dfd8a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US" sz="1600"/>
              <a:t>In a hybridized architecture, botnets use a combination of the centralized and decentralized C&amp;C structure, often using encryption to hide botnet traffic.</a:t>
            </a:r>
            <a:endParaRPr sz="1600"/>
          </a:p>
        </p:txBody>
      </p:sp>
      <p:sp>
        <p:nvSpPr>
          <p:cNvPr id="122" name="Google Shape;122;g1c20a1dfd8a_0_8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bde37a572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bde37a572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a:t>Botnets have a unique life cycle whos phases are:</a:t>
            </a:r>
            <a:endParaRPr sz="1800"/>
          </a:p>
          <a:p>
            <a:pPr marL="914400" lvl="1" indent="-342900" algn="l" rtl="0">
              <a:spcBef>
                <a:spcPts val="0"/>
              </a:spcBef>
              <a:spcAft>
                <a:spcPts val="0"/>
              </a:spcAft>
              <a:buSzPts val="1800"/>
              <a:buChar char="○"/>
            </a:pPr>
            <a:r>
              <a:rPr lang="en-US" sz="1800"/>
              <a:t>Initial injection</a:t>
            </a:r>
            <a:endParaRPr sz="1800"/>
          </a:p>
          <a:p>
            <a:pPr marL="914400" lvl="1" indent="-342900" algn="l" rtl="0">
              <a:spcBef>
                <a:spcPts val="0"/>
              </a:spcBef>
              <a:spcAft>
                <a:spcPts val="0"/>
              </a:spcAft>
              <a:buSzPts val="1800"/>
              <a:buChar char="○"/>
            </a:pPr>
            <a:r>
              <a:rPr lang="en-US" sz="1800"/>
              <a:t>Secondary injection</a:t>
            </a:r>
            <a:endParaRPr sz="1800"/>
          </a:p>
          <a:p>
            <a:pPr marL="914400" lvl="1" indent="-342900" algn="l" rtl="0">
              <a:spcBef>
                <a:spcPts val="0"/>
              </a:spcBef>
              <a:spcAft>
                <a:spcPts val="0"/>
              </a:spcAft>
              <a:buSzPts val="1800"/>
              <a:buChar char="○"/>
            </a:pPr>
            <a:r>
              <a:rPr lang="en-US" sz="1800"/>
              <a:t>Connection</a:t>
            </a:r>
            <a:endParaRPr sz="1800"/>
          </a:p>
          <a:p>
            <a:pPr marL="914400" lvl="1" indent="-342900" algn="l" rtl="0">
              <a:spcBef>
                <a:spcPts val="0"/>
              </a:spcBef>
              <a:spcAft>
                <a:spcPts val="0"/>
              </a:spcAft>
              <a:buSzPts val="1800"/>
              <a:buChar char="○"/>
            </a:pPr>
            <a:r>
              <a:rPr lang="en-US" sz="1800"/>
              <a:t>Performance</a:t>
            </a:r>
            <a:endParaRPr sz="1800"/>
          </a:p>
          <a:p>
            <a:pPr marL="914400" lvl="1" indent="-342900" algn="l" rtl="0">
              <a:spcBef>
                <a:spcPts val="0"/>
              </a:spcBef>
              <a:spcAft>
                <a:spcPts val="0"/>
              </a:spcAft>
              <a:buSzPts val="1800"/>
              <a:buChar char="○"/>
            </a:pPr>
            <a:r>
              <a:rPr lang="en-US" sz="1800"/>
              <a:t>And maintenance. </a:t>
            </a:r>
            <a:endParaRPr sz="1800"/>
          </a:p>
          <a:p>
            <a:pPr marL="457200" lvl="0" indent="-342900" algn="l" rtl="0">
              <a:spcBef>
                <a:spcPts val="0"/>
              </a:spcBef>
              <a:spcAft>
                <a:spcPts val="0"/>
              </a:spcAft>
              <a:buSzPts val="1800"/>
              <a:buChar char="●"/>
            </a:pPr>
            <a:r>
              <a:rPr lang="en-US" sz="1800"/>
              <a:t>during initial and secondary injection, the host device is infected and transformed into a bot. During the connection phase, the bot establishes a connection with the C&amp;C, enabling the bot to receive instruction to carry out attacks during the performance phase. Maintenance is just where the bot’s malware is updated so the botmaster can keep control of it. </a:t>
            </a:r>
            <a:endParaRPr sz="1800"/>
          </a:p>
          <a:p>
            <a:pPr marL="457200" lvl="0" indent="-342900" algn="l" rtl="0">
              <a:spcBef>
                <a:spcPts val="0"/>
              </a:spcBef>
              <a:spcAft>
                <a:spcPts val="0"/>
              </a:spcAft>
              <a:buSzPts val="1800"/>
              <a:buChar char="●"/>
            </a:pPr>
            <a:r>
              <a:rPr lang="en-US" sz="1800"/>
              <a:t>Because botnets must contact C\&amp;C servers, they are deemed to be the most vulnerable during this stage. This is because the connection phase allows botnet mitigators to identify traffic patterns and hence identify components of the botnet or the C\&amp;C. Keep this in mind as this will become important shortly.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400"/>
              <a:t>This is a generalization of how botnets perform in the world. Many different botnet variants circle the internet today. The three most notable variants for this research are Bashlite, Mirai, and Torii. These three bots are very important because they primarily targets are IoT devices, all three are in the dataset we utilize, and many of the additional variants surfecing today are just sophisticated modifications of these three botnets source code. </a:t>
            </a:r>
            <a:endParaRPr sz="1400"/>
          </a:p>
        </p:txBody>
      </p:sp>
      <p:sp>
        <p:nvSpPr>
          <p:cNvPr id="130" name="Google Shape;130;g1bde37a5726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c56ff1860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c56ff1860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a:t>To mitigate botnet and other malware spread, infections, and attacks in general, there are various different tools available on the market. </a:t>
            </a:r>
            <a:endParaRPr sz="1800"/>
          </a:p>
          <a:p>
            <a:pPr marL="457200" lvl="0" indent="-342900" algn="l" rtl="0">
              <a:spcBef>
                <a:spcPts val="0"/>
              </a:spcBef>
              <a:spcAft>
                <a:spcPts val="0"/>
              </a:spcAft>
              <a:buSzPts val="1800"/>
              <a:buChar char="●"/>
            </a:pPr>
            <a:r>
              <a:rPr lang="en-US" sz="1800"/>
              <a:t>This includes virus and malware scanners, IDSs and IPSs, and honeypots. </a:t>
            </a:r>
            <a:endParaRPr sz="1800"/>
          </a:p>
          <a:p>
            <a:pPr marL="457200" lvl="0" indent="-342900" algn="l" rtl="0">
              <a:spcBef>
                <a:spcPts val="0"/>
              </a:spcBef>
              <a:spcAft>
                <a:spcPts val="0"/>
              </a:spcAft>
              <a:buSzPts val="1800"/>
              <a:buChar char="●"/>
            </a:pPr>
            <a:r>
              <a:rPr lang="en-US" sz="1800"/>
              <a:t>However, these tools are very individualized in the sense Individuals or organizations will use and tailor these tools to their network. For example, when you buy a virus scanner it works for your device, but it doesnt scan viruses on your friend’s device. Also, different organizations may be the target of different types of attacks. As a result, while these tools can be efficient at protecting a system, we are missing out one massive amounts of data that could be used to track and prevent malware on a large or global scale. </a:t>
            </a:r>
            <a:endParaRPr sz="1800"/>
          </a:p>
          <a:p>
            <a:pPr marL="457200" lvl="0" indent="-342900" algn="l" rtl="0">
              <a:spcBef>
                <a:spcPts val="0"/>
              </a:spcBef>
              <a:spcAft>
                <a:spcPts val="0"/>
              </a:spcAft>
              <a:buSzPts val="1800"/>
              <a:buChar char="●"/>
            </a:pPr>
            <a:r>
              <a:rPr lang="en-US" sz="1800"/>
              <a:t>The problem is, we can't just share each other's data. Data privacy is extremely important to everyone, so we want to find a way to utilize these zetabytes of information without actually compromising the devices we are getting the information from. Currently, federated learning is popular research area to address thi and similar problems. </a:t>
            </a:r>
            <a:endParaRPr sz="1800"/>
          </a:p>
          <a:p>
            <a:pPr marL="457200" lvl="0" indent="-342900" algn="l" rtl="0">
              <a:spcBef>
                <a:spcPts val="0"/>
              </a:spcBef>
              <a:spcAft>
                <a:spcPts val="0"/>
              </a:spcAft>
              <a:buSzPts val="1800"/>
              <a:buChar char="●"/>
            </a:pPr>
            <a:r>
              <a:rPr lang="en-US" sz="1800"/>
              <a:t>Federated learning is an upcoming machine learning approach to training models on mass amounts of decentralized data without needing to see the raw data itself. </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We will discuss more how this works later. </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a:solidFill>
                  <a:srgbClr val="BDC1C6"/>
                </a:solidFill>
                <a:highlight>
                  <a:srgbClr val="202124"/>
                </a:highlight>
                <a:latin typeface="Roboto"/>
                <a:ea typeface="Roboto"/>
                <a:cs typeface="Roboto"/>
                <a:sym typeface="Roboto"/>
              </a:rPr>
              <a:t>A honeypot is </a:t>
            </a:r>
            <a:r>
              <a:rPr lang="en-US" b="1">
                <a:solidFill>
                  <a:srgbClr val="BDC1C6"/>
                </a:solidFill>
                <a:highlight>
                  <a:srgbClr val="202124"/>
                </a:highlight>
                <a:latin typeface="Roboto"/>
                <a:ea typeface="Roboto"/>
                <a:cs typeface="Roboto"/>
                <a:sym typeface="Roboto"/>
              </a:rPr>
              <a:t>a security mechanism that creates a virtual trap to lure attackers</a:t>
            </a:r>
            <a:r>
              <a:rPr lang="en-US">
                <a:solidFill>
                  <a:srgbClr val="BDC1C6"/>
                </a:solidFill>
                <a:highlight>
                  <a:srgbClr val="202124"/>
                </a:highlight>
                <a:latin typeface="Roboto"/>
                <a:ea typeface="Roboto"/>
                <a:cs typeface="Roboto"/>
                <a:sym typeface="Roboto"/>
              </a:rPr>
              <a:t>. An intentionally compromised computer system allows attackers to exploit vulnerabilities so you can study them to improve your security policies.</a:t>
            </a:r>
            <a:endParaRPr sz="1800"/>
          </a:p>
        </p:txBody>
      </p:sp>
      <p:sp>
        <p:nvSpPr>
          <p:cNvPr id="138" name="Google Shape;138;g1c56ff18604_0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c20a1dfd8a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c20a1dfd8a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 Federated learning is a machine learning method where multiple clients collectively train a model using their own data in a decentralized manner under the guidance of a central server</a:t>
            </a:r>
            <a:endParaRPr sz="1800"/>
          </a:p>
          <a:p>
            <a:pPr marL="457200" lvl="0" indent="-342900" algn="l" rtl="0">
              <a:spcBef>
                <a:spcPts val="0"/>
              </a:spcBef>
              <a:spcAft>
                <a:spcPts val="0"/>
              </a:spcAft>
              <a:buSzPts val="1800"/>
              <a:buChar char="●"/>
            </a:pPr>
            <a:r>
              <a:rPr lang="en-US" sz="1800"/>
              <a:t>It was coined in 2016 because it is a learning task solved by a loose federation of participating devices</a:t>
            </a:r>
            <a:endParaRPr sz="1800"/>
          </a:p>
          <a:p>
            <a:pPr marL="457200" lvl="0" indent="-342900" algn="l" rtl="0">
              <a:spcBef>
                <a:spcPts val="0"/>
              </a:spcBef>
              <a:spcAft>
                <a:spcPts val="0"/>
              </a:spcAft>
              <a:buSzPts val="1800"/>
              <a:buChar char="●"/>
            </a:pPr>
            <a:r>
              <a:rPr lang="en-US" sz="1800"/>
              <a:t>The primary advantage of the federated learning approach is to remove a model’s need for direct access to raw training data, resulting in enhanced privacy</a:t>
            </a:r>
            <a:endParaRPr sz="1800"/>
          </a:p>
          <a:p>
            <a:pPr marL="457200" lvl="0" indent="-342900" algn="l" rtl="0">
              <a:spcBef>
                <a:spcPts val="0"/>
              </a:spcBef>
              <a:spcAft>
                <a:spcPts val="0"/>
              </a:spcAft>
              <a:buSzPts val="1800"/>
              <a:buChar char="●"/>
            </a:pPr>
            <a:r>
              <a:rPr lang="en-US" sz="1800"/>
              <a:t>Because of the emphasis on privacy, this makes the federated learning framework attractive for cybersecurity, given it will inherently protect data security and confidentiality</a:t>
            </a:r>
            <a:endParaRPr sz="1800"/>
          </a:p>
          <a:p>
            <a:pPr marL="457200" lvl="0" indent="-342900" algn="l" rtl="0">
              <a:spcBef>
                <a:spcPts val="0"/>
              </a:spcBef>
              <a:spcAft>
                <a:spcPts val="0"/>
              </a:spcAft>
              <a:buSzPts val="1800"/>
              <a:buChar char="●"/>
            </a:pPr>
            <a:r>
              <a:rPr lang="en-US" sz="1800"/>
              <a:t>There are two notable types of federated learning</a:t>
            </a:r>
            <a:endParaRPr sz="1800"/>
          </a:p>
          <a:p>
            <a:pPr marL="914400" lvl="1" indent="-342900" algn="l" rtl="0">
              <a:spcBef>
                <a:spcPts val="0"/>
              </a:spcBef>
              <a:spcAft>
                <a:spcPts val="0"/>
              </a:spcAft>
              <a:buSzPts val="1800"/>
              <a:buChar char="○"/>
            </a:pPr>
            <a:r>
              <a:rPr lang="en-US" sz="1800"/>
              <a:t>Cross-device and </a:t>
            </a:r>
            <a:endParaRPr sz="1800"/>
          </a:p>
          <a:p>
            <a:pPr marL="914400" lvl="1" indent="-342900" algn="l" rtl="0">
              <a:spcBef>
                <a:spcPts val="0"/>
              </a:spcBef>
              <a:spcAft>
                <a:spcPts val="0"/>
              </a:spcAft>
              <a:buSzPts val="1800"/>
              <a:buChar char="○"/>
            </a:pPr>
            <a:r>
              <a:rPr lang="en-US" sz="1800"/>
              <a:t>Cross-silo</a:t>
            </a:r>
            <a:endParaRPr sz="1800"/>
          </a:p>
        </p:txBody>
      </p:sp>
      <p:sp>
        <p:nvSpPr>
          <p:cNvPr id="146" name="Google Shape;146;g1c20a1dfd8a_0_6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c20a1dfd8a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c20a1dfd8a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a:t>In cross-device federated learning, the clients are a very large number (i.e. thousands or millions) of mobile, edge, or IoT devices</a:t>
            </a:r>
            <a:endParaRPr sz="1800"/>
          </a:p>
          <a:p>
            <a:pPr marL="457200" lvl="0" indent="-342900" algn="l" rtl="0">
              <a:spcBef>
                <a:spcPts val="0"/>
              </a:spcBef>
              <a:spcAft>
                <a:spcPts val="0"/>
              </a:spcAft>
              <a:buSzPts val="1800"/>
              <a:buChar char="●"/>
            </a:pPr>
            <a:r>
              <a:rPr lang="en-US" sz="1800"/>
              <a:t>Here each client stores its own data and is unable to see the data produced by another client</a:t>
            </a:r>
            <a:endParaRPr sz="1800"/>
          </a:p>
          <a:p>
            <a:pPr marL="457200" lvl="0" indent="-342900" algn="l" rtl="0">
              <a:spcBef>
                <a:spcPts val="0"/>
              </a:spcBef>
              <a:spcAft>
                <a:spcPts val="0"/>
              </a:spcAft>
              <a:buSzPts val="1800"/>
              <a:buChar char="●"/>
            </a:pPr>
            <a:r>
              <a:rPr lang="en-US" sz="1800"/>
              <a:t>There is a central server that supervises training but does not have access to the raw data, only the model parameters returned by the clients.</a:t>
            </a:r>
            <a:endParaRPr sz="1800"/>
          </a:p>
          <a:p>
            <a:pPr marL="457200" lvl="0" indent="-342900" algn="l" rtl="0">
              <a:spcBef>
                <a:spcPts val="0"/>
              </a:spcBef>
              <a:spcAft>
                <a:spcPts val="0"/>
              </a:spcAft>
              <a:buSzPts val="1800"/>
              <a:buChar char="●"/>
            </a:pPr>
            <a:r>
              <a:rPr lang="en-US" sz="1800"/>
              <a:t>So in this type of learning style, only a fraction of the clients is available via the internet or similar connections</a:t>
            </a:r>
            <a:endParaRPr sz="1800"/>
          </a:p>
        </p:txBody>
      </p:sp>
      <p:sp>
        <p:nvSpPr>
          <p:cNvPr id="154" name="Google Shape;154;g1c20a1dfd8a_0_86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c20a1dfd8a_0_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c20a1dfd8a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a:t>In cross-silo federated learning,  a model is trained on siloed data, making the clients different organizations or geographically distributed datacenters (typically 2 - 100 clients)</a:t>
            </a:r>
            <a:endParaRPr sz="1800"/>
          </a:p>
          <a:p>
            <a:pPr marL="457200" lvl="0" indent="-342900" algn="l" rtl="0">
              <a:spcBef>
                <a:spcPts val="0"/>
              </a:spcBef>
              <a:spcAft>
                <a:spcPts val="0"/>
              </a:spcAft>
              <a:buSzPts val="1800"/>
              <a:buChar char="●"/>
            </a:pPr>
            <a:r>
              <a:rPr lang="en-US" sz="1800"/>
              <a:t>Similar to Cross-device, remains decentralized while a central server organizes training,  but each client has an ID for specified access and all the clients can participate in the federation rounds</a:t>
            </a:r>
            <a:endParaRPr sz="1800"/>
          </a:p>
        </p:txBody>
      </p:sp>
      <p:sp>
        <p:nvSpPr>
          <p:cNvPr id="162" name="Google Shape;162;g1c20a1dfd8a_0_8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c20a1dfd8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c20a1dfd8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202124"/>
              </a:buClr>
              <a:buSzPts val="1800"/>
              <a:buChar char="●"/>
            </a:pPr>
            <a:r>
              <a:rPr lang="en-US" sz="1800">
                <a:solidFill>
                  <a:srgbClr val="202124"/>
                </a:solidFill>
              </a:rPr>
              <a:t>So, given what we know about botnets and federated learning, we wish to track botnets using more innovative techniques to conserve data privacy. As a result, we try to answer the following questions research questions…</a:t>
            </a:r>
            <a:endParaRPr sz="1800">
              <a:solidFill>
                <a:srgbClr val="202124"/>
              </a:solidFill>
            </a:endParaRPr>
          </a:p>
          <a:p>
            <a:pPr marL="457200" lvl="0" indent="-342900" algn="l" rtl="0">
              <a:spcBef>
                <a:spcPts val="0"/>
              </a:spcBef>
              <a:spcAft>
                <a:spcPts val="0"/>
              </a:spcAft>
              <a:buClr>
                <a:srgbClr val="202124"/>
              </a:buClr>
              <a:buSzPts val="1800"/>
              <a:buFont typeface="Calibri"/>
              <a:buChar char="●"/>
            </a:pPr>
            <a:r>
              <a:rPr lang="en-US" sz="1800">
                <a:solidFill>
                  <a:srgbClr val="202124"/>
                </a:solidFill>
              </a:rPr>
              <a:t>First, we ask if its possible to classify botnet malware while in the propagation and C&amp;C phases on a packet by packet basis.</a:t>
            </a:r>
            <a:endParaRPr sz="1800">
              <a:solidFill>
                <a:srgbClr val="202124"/>
              </a:solidFill>
            </a:endParaRPr>
          </a:p>
          <a:p>
            <a:pPr marL="457200" lvl="0" indent="-342900" algn="l" rtl="0">
              <a:spcBef>
                <a:spcPts val="0"/>
              </a:spcBef>
              <a:spcAft>
                <a:spcPts val="0"/>
              </a:spcAft>
              <a:buClr>
                <a:srgbClr val="202124"/>
              </a:buClr>
              <a:buSzPts val="1800"/>
              <a:buChar char="●"/>
            </a:pPr>
            <a:r>
              <a:rPr lang="en-US" sz="1800">
                <a:solidFill>
                  <a:srgbClr val="202124"/>
                </a:solidFill>
              </a:rPr>
              <a:t>Second, can we create an intrusion detection system using federated learning to predict  botnet propagation before an attack occurs?</a:t>
            </a:r>
            <a:endParaRPr sz="1800">
              <a:solidFill>
                <a:srgbClr val="202124"/>
              </a:solidFill>
            </a:endParaRPr>
          </a:p>
          <a:p>
            <a:pPr marL="457200" lvl="0" indent="-342900" algn="l" rtl="0">
              <a:spcBef>
                <a:spcPts val="0"/>
              </a:spcBef>
              <a:spcAft>
                <a:spcPts val="0"/>
              </a:spcAft>
              <a:buClr>
                <a:srgbClr val="202124"/>
              </a:buClr>
              <a:buSzPts val="1800"/>
              <a:buFont typeface="Calibri"/>
              <a:buChar char="●"/>
            </a:pPr>
            <a:r>
              <a:rPr lang="en-US" sz="1800">
                <a:solidFill>
                  <a:srgbClr val="202124"/>
                </a:solidFill>
              </a:rPr>
              <a:t>And last, can we decrease our models performance by simulating a poisoning attack? A poisoning attack occurs when an adversary injects bad data into a model. We will go into a little more detail about this later. </a:t>
            </a:r>
            <a:endParaRPr sz="1800">
              <a:solidFill>
                <a:srgbClr val="202124"/>
              </a:solidFill>
            </a:endParaRPr>
          </a:p>
        </p:txBody>
      </p:sp>
      <p:sp>
        <p:nvSpPr>
          <p:cNvPr id="170" name="Google Shape;170;g1c20a1dfd8a_0_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c20a1dfd8a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c20a1dfd8a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320"/>
              </a:spcBef>
              <a:spcAft>
                <a:spcPts val="0"/>
              </a:spcAft>
              <a:buNone/>
            </a:pPr>
            <a:r>
              <a:rPr lang="en-US" sz="1500">
                <a:solidFill>
                  <a:srgbClr val="C80A2A"/>
                </a:solidFill>
                <a:latin typeface="Georgia"/>
                <a:ea typeface="Georgia"/>
                <a:cs typeface="Georgia"/>
                <a:sym typeface="Georgia"/>
              </a:rPr>
              <a:t>By answering these questions, we believe our contributions are…</a:t>
            </a:r>
            <a:endParaRPr sz="1500">
              <a:solidFill>
                <a:srgbClr val="C80A2A"/>
              </a:solidFill>
              <a:latin typeface="Georgia"/>
              <a:ea typeface="Georgia"/>
              <a:cs typeface="Georgia"/>
              <a:sym typeface="Georgia"/>
            </a:endParaRPr>
          </a:p>
          <a:p>
            <a:pPr marL="457200" lvl="0" indent="-323850" algn="l" rtl="0">
              <a:lnSpc>
                <a:spcPct val="115000"/>
              </a:lnSpc>
              <a:spcBef>
                <a:spcPts val="1000"/>
              </a:spcBef>
              <a:spcAft>
                <a:spcPts val="0"/>
              </a:spcAft>
              <a:buClr>
                <a:srgbClr val="C80A2A"/>
              </a:buClr>
              <a:buSzPts val="1500"/>
              <a:buFont typeface="Georgia"/>
              <a:buAutoNum type="arabicPeriod"/>
            </a:pPr>
            <a:r>
              <a:rPr lang="en-US" sz="1500">
                <a:solidFill>
                  <a:srgbClr val="C80A2A"/>
                </a:solidFill>
                <a:latin typeface="Georgia"/>
                <a:ea typeface="Georgia"/>
                <a:cs typeface="Georgia"/>
                <a:sym typeface="Georgia"/>
              </a:rPr>
              <a:t>We propose a new intrusion detection system mechanism based on federated learning to preserve data privacy. Each device takes part in federated learning by training the model locally so no data is shared. </a:t>
            </a:r>
            <a:endParaRPr sz="1500">
              <a:solidFill>
                <a:srgbClr val="C80A2A"/>
              </a:solidFill>
              <a:latin typeface="Georgia"/>
              <a:ea typeface="Georgia"/>
              <a:cs typeface="Georgia"/>
              <a:sym typeface="Georgia"/>
            </a:endParaRPr>
          </a:p>
          <a:p>
            <a:pPr marL="457200" lvl="0" indent="-323850" algn="l" rtl="0">
              <a:lnSpc>
                <a:spcPct val="115000"/>
              </a:lnSpc>
              <a:spcBef>
                <a:spcPts val="1000"/>
              </a:spcBef>
              <a:spcAft>
                <a:spcPts val="0"/>
              </a:spcAft>
              <a:buClr>
                <a:srgbClr val="C80A2A"/>
              </a:buClr>
              <a:buSzPts val="1500"/>
              <a:buFont typeface="Georgia"/>
              <a:buAutoNum type="arabicPeriod"/>
            </a:pPr>
            <a:r>
              <a:rPr lang="en-US" sz="1500">
                <a:solidFill>
                  <a:srgbClr val="C80A2A"/>
                </a:solidFill>
                <a:latin typeface="Georgia"/>
                <a:ea typeface="Georgia"/>
                <a:cs typeface="Georgia"/>
                <a:sym typeface="Georgia"/>
              </a:rPr>
              <a:t>Usage of raw packet data from real and emulated network traffic captures during propagation and C&amp;C communication for three popular IoT botnets. </a:t>
            </a:r>
            <a:endParaRPr sz="1500">
              <a:solidFill>
                <a:srgbClr val="C80A2A"/>
              </a:solidFill>
              <a:latin typeface="Georgia"/>
              <a:ea typeface="Georgia"/>
              <a:cs typeface="Georgia"/>
              <a:sym typeface="Georgia"/>
            </a:endParaRPr>
          </a:p>
          <a:p>
            <a:pPr marL="457200" lvl="0" indent="-323850" algn="l" rtl="0">
              <a:lnSpc>
                <a:spcPct val="115000"/>
              </a:lnSpc>
              <a:spcBef>
                <a:spcPts val="1000"/>
              </a:spcBef>
              <a:spcAft>
                <a:spcPts val="0"/>
              </a:spcAft>
              <a:buClr>
                <a:srgbClr val="C80A2A"/>
              </a:buClr>
              <a:buSzPts val="1500"/>
              <a:buFont typeface="Georgia"/>
              <a:buAutoNum type="arabicPeriod"/>
            </a:pPr>
            <a:r>
              <a:rPr lang="en-US" sz="1500">
                <a:solidFill>
                  <a:srgbClr val="C80A2A"/>
                </a:solidFill>
                <a:latin typeface="Georgia"/>
                <a:ea typeface="Georgia"/>
                <a:cs typeface="Georgia"/>
                <a:sym typeface="Georgia"/>
              </a:rPr>
              <a:t>We propose an online model analyzing network data on a per packet basis </a:t>
            </a:r>
            <a:endParaRPr sz="1500">
              <a:solidFill>
                <a:srgbClr val="C80A2A"/>
              </a:solidFill>
              <a:latin typeface="Georgia"/>
              <a:ea typeface="Georgia"/>
              <a:cs typeface="Georgia"/>
              <a:sym typeface="Georgia"/>
            </a:endParaRPr>
          </a:p>
          <a:p>
            <a:pPr marL="457200" lvl="0" indent="-323850" algn="l" rtl="0">
              <a:lnSpc>
                <a:spcPct val="115000"/>
              </a:lnSpc>
              <a:spcBef>
                <a:spcPts val="1000"/>
              </a:spcBef>
              <a:spcAft>
                <a:spcPts val="0"/>
              </a:spcAft>
              <a:buClr>
                <a:srgbClr val="C80A2A"/>
              </a:buClr>
              <a:buSzPts val="1500"/>
              <a:buFont typeface="Georgia"/>
              <a:buAutoNum type="arabicPeriod"/>
            </a:pPr>
            <a:r>
              <a:rPr lang="en-US" sz="1500">
                <a:solidFill>
                  <a:srgbClr val="C80A2A"/>
                </a:solidFill>
                <a:latin typeface="Georgia"/>
                <a:ea typeface="Georgia"/>
                <a:cs typeface="Georgia"/>
                <a:sym typeface="Georgia"/>
              </a:rPr>
              <a:t>We designed a neural network model to identify botnet traffic at its early stages (i.e. pre-attack) </a:t>
            </a:r>
            <a:endParaRPr sz="1500">
              <a:solidFill>
                <a:srgbClr val="C80A2A"/>
              </a:solidFill>
              <a:latin typeface="Georgia"/>
              <a:ea typeface="Georgia"/>
              <a:cs typeface="Georgia"/>
              <a:sym typeface="Georgia"/>
            </a:endParaRPr>
          </a:p>
          <a:p>
            <a:pPr marL="457200" lvl="0" indent="-323850" algn="l" rtl="0">
              <a:lnSpc>
                <a:spcPct val="115000"/>
              </a:lnSpc>
              <a:spcBef>
                <a:spcPts val="1000"/>
              </a:spcBef>
              <a:spcAft>
                <a:spcPts val="0"/>
              </a:spcAft>
              <a:buClr>
                <a:srgbClr val="C80A2A"/>
              </a:buClr>
              <a:buSzPts val="1500"/>
              <a:buFont typeface="Georgia"/>
              <a:buAutoNum type="arabicPeriod"/>
            </a:pPr>
            <a:r>
              <a:rPr lang="en-US" sz="1500">
                <a:solidFill>
                  <a:srgbClr val="C80A2A"/>
                </a:solidFill>
                <a:latin typeface="Georgia"/>
                <a:ea typeface="Georgia"/>
                <a:cs typeface="Georgia"/>
                <a:sym typeface="Georgia"/>
              </a:rPr>
              <a:t>We examined whether poisoning attacks have an impact on model performance. A poisoning attack occurs when an adversary injects bad data into a model. We simulate this kind of attack using label-flipping based on known malware trends.</a:t>
            </a:r>
            <a:endParaRPr sz="1500">
              <a:solidFill>
                <a:srgbClr val="C80A2A"/>
              </a:solidFill>
              <a:latin typeface="Georgia"/>
              <a:ea typeface="Georgia"/>
              <a:cs typeface="Georgia"/>
              <a:sym typeface="Georgia"/>
            </a:endParaRPr>
          </a:p>
          <a:p>
            <a:pPr marL="0" lvl="0" indent="0" algn="l" rtl="0">
              <a:lnSpc>
                <a:spcPct val="115000"/>
              </a:lnSpc>
              <a:spcBef>
                <a:spcPts val="1000"/>
              </a:spcBef>
              <a:spcAft>
                <a:spcPts val="0"/>
              </a:spcAft>
              <a:buClr>
                <a:schemeClr val="dk1"/>
              </a:buClr>
              <a:buSzPts val="1100"/>
              <a:buFont typeface="Arial"/>
              <a:buNone/>
            </a:pPr>
            <a:endParaRPr sz="1500">
              <a:solidFill>
                <a:srgbClr val="C80A2A"/>
              </a:solidFill>
              <a:latin typeface="Helvetica Neue"/>
              <a:ea typeface="Helvetica Neue"/>
              <a:cs typeface="Helvetica Neue"/>
              <a:sym typeface="Helvetica Neue"/>
            </a:endParaRPr>
          </a:p>
          <a:p>
            <a:pPr marL="0" lvl="0" indent="0" algn="l" rtl="0">
              <a:spcBef>
                <a:spcPts val="1000"/>
              </a:spcBef>
              <a:spcAft>
                <a:spcPts val="0"/>
              </a:spcAft>
              <a:buNone/>
            </a:pPr>
            <a:endParaRPr/>
          </a:p>
        </p:txBody>
      </p:sp>
      <p:sp>
        <p:nvSpPr>
          <p:cNvPr id="178" name="Google Shape;178;g1c20a1dfd8a_0_6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c20a1dfd8a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c20a1dfd8a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a:t>Federated learning is a relatively new research area and to our knowledge there are no real-world implementations of this approach.</a:t>
            </a:r>
            <a:endParaRPr sz="1800"/>
          </a:p>
          <a:p>
            <a:pPr marL="457200" lvl="0" indent="-342900" algn="l" rtl="0">
              <a:spcBef>
                <a:spcPts val="0"/>
              </a:spcBef>
              <a:spcAft>
                <a:spcPts val="0"/>
              </a:spcAft>
              <a:buSzPts val="1800"/>
              <a:buChar char="●"/>
            </a:pPr>
            <a:r>
              <a:rPr lang="en-US" sz="1800"/>
              <a:t>There does exist a handful of publications though on federated learning in the cybersecurity field . </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US" sz="1800"/>
              <a:t>Rey et al. use federated learning to detect malware in IoT devices. This is the most closely related paper to our research, performing similar classifications and attacks while achieving impressive results. However, there are a few key differences:</a:t>
            </a:r>
            <a:endParaRPr sz="1800"/>
          </a:p>
          <a:p>
            <a:pPr marL="914400" lvl="1" indent="-342900" algn="l" rtl="0">
              <a:spcBef>
                <a:spcPts val="0"/>
              </a:spcBef>
              <a:spcAft>
                <a:spcPts val="0"/>
              </a:spcAft>
              <a:buSzPts val="1800"/>
              <a:buChar char="○"/>
            </a:pPr>
            <a:r>
              <a:rPr lang="en-US" sz="1800"/>
              <a:t>First, we are using an more recent dataset composed of botnet propagation and command and control communication data, while they are using an older dataset composed of attack data</a:t>
            </a:r>
            <a:endParaRPr sz="1800"/>
          </a:p>
          <a:p>
            <a:pPr marL="914400" lvl="1" indent="-342900" algn="l" rtl="0">
              <a:spcBef>
                <a:spcPts val="0"/>
              </a:spcBef>
              <a:spcAft>
                <a:spcPts val="0"/>
              </a:spcAft>
              <a:buSzPts val="1800"/>
              <a:buChar char="○"/>
            </a:pPr>
            <a:r>
              <a:rPr lang="en-US" sz="1800"/>
              <a:t>Second, we are examining our instances on a packet-by-packet basis similar to how an intrusion detection system would. They are using statistics collected from the packet streams, such as the weight of a packet stream, the magnitude between two streams, etc…</a:t>
            </a:r>
            <a:endParaRPr sz="1800"/>
          </a:p>
          <a:p>
            <a:pPr marL="457200" lvl="0" indent="-342900" algn="l" rtl="0">
              <a:spcBef>
                <a:spcPts val="0"/>
              </a:spcBef>
              <a:spcAft>
                <a:spcPts val="0"/>
              </a:spcAft>
              <a:buSzPts val="1800"/>
              <a:buChar char="●"/>
            </a:pPr>
            <a:r>
              <a:rPr lang="en-US" sz="1800"/>
              <a:t>Ghimire et al. compiles a comprehensive survey on federated learning for cybersecurity in relation to IoT devices.</a:t>
            </a:r>
            <a:endParaRPr sz="1800"/>
          </a:p>
          <a:p>
            <a:pPr marL="457200" lvl="0" indent="-342900" algn="l" rtl="0">
              <a:spcBef>
                <a:spcPts val="0"/>
              </a:spcBef>
              <a:spcAft>
                <a:spcPts val="0"/>
              </a:spcAft>
              <a:buSzPts val="1800"/>
              <a:buChar char="●"/>
            </a:pPr>
            <a:r>
              <a:rPr lang="en-US" sz="1800"/>
              <a:t>Galvez et al. and Hsu et al.  present a malware classifiers leveraging federated learning for Android applications, so botnets and iot devices are not the focus</a:t>
            </a:r>
            <a:endParaRPr sz="1800"/>
          </a:p>
          <a:p>
            <a:pPr marL="457200" lvl="0" indent="-342900" algn="l" rtl="0">
              <a:spcBef>
                <a:spcPts val="0"/>
              </a:spcBef>
              <a:spcAft>
                <a:spcPts val="0"/>
              </a:spcAft>
              <a:buSzPts val="1800"/>
              <a:buChar char="●"/>
            </a:pPr>
            <a:r>
              <a:rPr lang="en-US" sz="1800"/>
              <a:t>And Zhao et al. propose a multi-task deep neural network in federated learning to perform general network anomaly detection tasks, VPN (Tor) traffic recognition tasks, and traffic classification tasks simultaneously</a:t>
            </a:r>
            <a:endParaRPr sz="1800"/>
          </a:p>
          <a:p>
            <a:pPr marL="457200" lvl="0" indent="-342900" algn="l" rtl="0">
              <a:spcBef>
                <a:spcPts val="0"/>
              </a:spcBef>
              <a:spcAft>
                <a:spcPts val="0"/>
              </a:spcAft>
              <a:buSzPts val="1800"/>
              <a:buChar char="●"/>
            </a:pPr>
            <a:r>
              <a:rPr lang="en-US" sz="1800"/>
              <a:t>So to our knowledge, we are the first ones to use federated learning to detect botnet propagation and communication pre-attack by conserving privacy of IoT device data on a packet-by-packet basis</a:t>
            </a:r>
            <a:endParaRPr sz="1800"/>
          </a:p>
        </p:txBody>
      </p:sp>
      <p:sp>
        <p:nvSpPr>
          <p:cNvPr id="186" name="Google Shape;186;g1c20a1dfd8a_0_6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c20a1dfd8a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c20a1dfd8a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g1c20a1dfd8a_0_6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a:t>Hello everyone and thank you for attending my thesis defense. </a:t>
            </a:r>
            <a:endParaRPr sz="1800"/>
          </a:p>
          <a:p>
            <a:pPr marL="457200" lvl="0" indent="-342900" algn="l" rtl="0">
              <a:spcBef>
                <a:spcPts val="1000"/>
              </a:spcBef>
              <a:spcAft>
                <a:spcPts val="1000"/>
              </a:spcAft>
              <a:buSzPts val="1800"/>
              <a:buChar char="●"/>
            </a:pPr>
            <a:r>
              <a:rPr lang="en-US" sz="1800"/>
              <a:t>During the presentation feel free to interrupt me if you have any questions and I will answer them to the best of my ability</a:t>
            </a:r>
            <a:endParaRPr sz="1800"/>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c20a1dfd8a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c20a1dfd8a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As mentioned earlier, the ability to detect the early botnet phases before receiving instruction from the C&amp;C to attack is important.</a:t>
            </a:r>
            <a:endParaRPr sz="1800"/>
          </a:p>
          <a:p>
            <a:pPr marL="457200" lvl="0" indent="-342900" algn="l" rtl="0">
              <a:spcBef>
                <a:spcPts val="0"/>
              </a:spcBef>
              <a:spcAft>
                <a:spcPts val="0"/>
              </a:spcAft>
              <a:buSzPts val="1800"/>
              <a:buChar char="●"/>
            </a:pPr>
            <a:r>
              <a:rPr lang="en-US" sz="1800"/>
              <a:t>We believe analyzing the individual network packets may be one of the best ways to do this.</a:t>
            </a:r>
            <a:endParaRPr sz="1800"/>
          </a:p>
          <a:p>
            <a:pPr marL="457200" lvl="0" indent="-342900" algn="l" rtl="0">
              <a:spcBef>
                <a:spcPts val="0"/>
              </a:spcBef>
              <a:spcAft>
                <a:spcPts val="0"/>
              </a:spcAft>
              <a:buSzPts val="1800"/>
              <a:buChar char="●"/>
            </a:pPr>
            <a:r>
              <a:rPr lang="en-US" sz="1800"/>
              <a:t>If we can identify communication traffic, we can more likely identify the C&amp;C and put up defenses against it</a:t>
            </a:r>
            <a:endParaRPr sz="1800"/>
          </a:p>
          <a:p>
            <a:pPr marL="457200" lvl="0" indent="-342900" algn="l" rtl="0">
              <a:spcBef>
                <a:spcPts val="0"/>
              </a:spcBef>
              <a:spcAft>
                <a:spcPts val="0"/>
              </a:spcAft>
              <a:buSzPts val="1800"/>
              <a:buChar char="●"/>
            </a:pPr>
            <a:r>
              <a:rPr lang="en-US" sz="1800"/>
              <a:t>We believe a system that analyzes on a per-packet basis is a beneficial way to detect discrepancies between normal and malicious traffic.</a:t>
            </a:r>
            <a:endParaRPr sz="1800"/>
          </a:p>
        </p:txBody>
      </p:sp>
      <p:sp>
        <p:nvSpPr>
          <p:cNvPr id="201" name="Google Shape;201;g1c20a1dfd8a_0_6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c20a1dfd8a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c20a1dfd8a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the standard intrusion detection system is a software application used to monitor networks for malicious traffic. A standard IDS can be broken up into various types, such as etwork-based, host-based, signature-based, and anomaly-based</a:t>
            </a:r>
            <a:endParaRPr sz="1800"/>
          </a:p>
          <a:p>
            <a:pPr marL="457200" lvl="0" indent="-342900" algn="l" rtl="0">
              <a:spcBef>
                <a:spcPts val="0"/>
              </a:spcBef>
              <a:spcAft>
                <a:spcPts val="0"/>
              </a:spcAft>
              <a:buSzPts val="1800"/>
              <a:buChar char="●"/>
            </a:pPr>
            <a:r>
              <a:rPr lang="en-US" sz="1800"/>
              <a:t>When a router connects to the internet, a firewall is commonly put up to block specified malicious traffic. An IDS can be placed after the firewall, then whatever traffic passes through the IDS is allowed to enter the private network.</a:t>
            </a:r>
            <a:endParaRPr sz="1800"/>
          </a:p>
          <a:p>
            <a:pPr marL="457200" lvl="0" indent="-342900" algn="l" rtl="0">
              <a:spcBef>
                <a:spcPts val="0"/>
              </a:spcBef>
              <a:spcAft>
                <a:spcPts val="0"/>
              </a:spcAft>
              <a:buSzPts val="1800"/>
              <a:buChar char="●"/>
            </a:pPr>
            <a:r>
              <a:rPr lang="en-US" sz="1800"/>
              <a:t>We propose a slightly different architecture. </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Notes:</a:t>
            </a:r>
            <a:endParaRPr sz="1800"/>
          </a:p>
          <a:p>
            <a:pPr marL="457200" lvl="0" indent="-342900" algn="l" rtl="0">
              <a:spcBef>
                <a:spcPts val="0"/>
              </a:spcBef>
              <a:spcAft>
                <a:spcPts val="0"/>
              </a:spcAft>
              <a:buSzPts val="1800"/>
              <a:buChar char="●"/>
            </a:pPr>
            <a:r>
              <a:rPr lang="en-US" sz="1800"/>
              <a:t>Network-based IDS systems analyze network traffic</a:t>
            </a:r>
            <a:endParaRPr sz="1800"/>
          </a:p>
          <a:p>
            <a:pPr marL="457200" lvl="0" indent="-342900" algn="l" rtl="0">
              <a:spcBef>
                <a:spcPts val="0"/>
              </a:spcBef>
              <a:spcAft>
                <a:spcPts val="0"/>
              </a:spcAft>
              <a:buSzPts val="1800"/>
              <a:buChar char="●"/>
            </a:pPr>
            <a:r>
              <a:rPr lang="en-US" sz="1800"/>
              <a:t>host-based analyze operating system files</a:t>
            </a:r>
            <a:endParaRPr sz="1800"/>
          </a:p>
          <a:p>
            <a:pPr marL="457200" lvl="0" indent="-342900" algn="l" rtl="0">
              <a:spcBef>
                <a:spcPts val="0"/>
              </a:spcBef>
              <a:spcAft>
                <a:spcPts val="0"/>
              </a:spcAft>
              <a:buSzPts val="1800"/>
              <a:buChar char="●"/>
            </a:pPr>
            <a:r>
              <a:rPr lang="en-US" sz="1800"/>
              <a:t>signature-based analyze patterns/signatures of malware</a:t>
            </a:r>
            <a:endParaRPr sz="1800"/>
          </a:p>
          <a:p>
            <a:pPr marL="457200" lvl="0" indent="-342900" algn="l" rtl="0">
              <a:spcBef>
                <a:spcPts val="0"/>
              </a:spcBef>
              <a:spcAft>
                <a:spcPts val="0"/>
              </a:spcAft>
              <a:buSzPts val="1800"/>
              <a:buChar char="●"/>
            </a:pPr>
            <a:r>
              <a:rPr lang="en-US" sz="1800"/>
              <a:t>anomaly-based analyze unknown attacks using machine learning. Anomaly-based IDS solutions model “normal” behavior within the system, labeling packets as potential threats if they present anomalous behavior. This is beneficial for a closed or private organizational network where there could be such a thing as “normal” traffic behavior, but this becomes difficult to pinpoint as open networks and IoT devices grow in size.</a:t>
            </a:r>
            <a:endParaRPr sz="1800"/>
          </a:p>
        </p:txBody>
      </p:sp>
      <p:sp>
        <p:nvSpPr>
          <p:cNvPr id="209" name="Google Shape;209;g1c20a1dfd8a_0_8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c20a1dfd8a_0_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c20a1dfd8a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In our proposed IDS, we want to use federated learning to detect anomalous traffic because it conserves data privacy. </a:t>
            </a:r>
            <a:endParaRPr sz="1800"/>
          </a:p>
          <a:p>
            <a:pPr marL="914400" lvl="1" indent="-342900" algn="l" rtl="0">
              <a:spcBef>
                <a:spcPts val="0"/>
              </a:spcBef>
              <a:spcAft>
                <a:spcPts val="0"/>
              </a:spcAft>
              <a:buSzPts val="1800"/>
              <a:buChar char="○"/>
            </a:pPr>
            <a:r>
              <a:rPr lang="en-US" sz="1800"/>
              <a:t>We are concerned with data privacy because network packets  hold an array of information that could be used to cause harm</a:t>
            </a:r>
            <a:endParaRPr sz="1800"/>
          </a:p>
          <a:p>
            <a:pPr marL="914400" lvl="1" indent="-342900" algn="l" rtl="0">
              <a:spcBef>
                <a:spcPts val="0"/>
              </a:spcBef>
              <a:spcAft>
                <a:spcPts val="0"/>
              </a:spcAft>
              <a:buSzPts val="1800"/>
              <a:buChar char="○"/>
            </a:pPr>
            <a:r>
              <a:rPr lang="en-US" sz="1800"/>
              <a:t>A good example is an IP addresses. Anyone can use your IP address to track and follow you around if not kept private.</a:t>
            </a:r>
            <a:endParaRPr sz="1800"/>
          </a:p>
          <a:p>
            <a:pPr marL="914400" lvl="1" indent="-342900" algn="l" rtl="0">
              <a:spcBef>
                <a:spcPts val="0"/>
              </a:spcBef>
              <a:spcAft>
                <a:spcPts val="0"/>
              </a:spcAft>
              <a:buSzPts val="1800"/>
              <a:buChar char="○"/>
            </a:pPr>
            <a:r>
              <a:rPr lang="en-US" sz="1800"/>
              <a:t>As a result, we don’t want to pass or transport any raw data past the device, just the model weights to conserve privacy and confidentiality</a:t>
            </a:r>
            <a:endParaRPr sz="1800"/>
          </a:p>
          <a:p>
            <a:pPr marL="457200" lvl="0" indent="-342900" algn="l" rtl="0">
              <a:spcBef>
                <a:spcPts val="0"/>
              </a:spcBef>
              <a:spcAft>
                <a:spcPts val="0"/>
              </a:spcAft>
              <a:buSzPts val="1800"/>
              <a:buChar char="●"/>
            </a:pPr>
            <a:r>
              <a:rPr lang="en-US" sz="1800"/>
              <a:t>In theory our IDS would be connected to different routers, therefore being connected to different networks. Within each network, the IDS should be able to randomly select any device connected to that network for model training. The central IDS or server will distribute its model to the selected devices, and each device will run the model on its own network data. Devices would not have to share their network data with other devices or the IDS. The devices send their updated model weights back to the IDS for it to average and distribute to a new randomly selected set of devices.</a:t>
            </a:r>
            <a:endParaRPr sz="1800"/>
          </a:p>
          <a:p>
            <a:pPr marL="457200" lvl="0" indent="-342900" algn="l" rtl="0">
              <a:spcBef>
                <a:spcPts val="0"/>
              </a:spcBef>
              <a:spcAft>
                <a:spcPts val="0"/>
              </a:spcAft>
              <a:buSzPts val="1800"/>
              <a:buChar char="●"/>
            </a:pPr>
            <a:r>
              <a:rPr lang="en-US" sz="1800"/>
              <a:t> A typical IDS sees all the network traffic coming into a network. Our approach allows us to connect to multiple networks, allowing us to process more data without actually seeing the data. More data from different networks allows us to build better models because they will have more content to learn from.</a:t>
            </a:r>
            <a:endParaRPr sz="1800"/>
          </a:p>
          <a:p>
            <a:pPr marL="457200" lvl="0" indent="-342900" algn="l" rtl="0">
              <a:spcBef>
                <a:spcPts val="0"/>
              </a:spcBef>
              <a:spcAft>
                <a:spcPts val="0"/>
              </a:spcAft>
              <a:buSzPts val="1800"/>
              <a:buChar char="●"/>
            </a:pPr>
            <a:r>
              <a:rPr lang="en-US" sz="1800"/>
              <a:t>Another important difference is in an anomaly-based IDS,  machine learning is used to model “normal” behavior within the system, labeling packets as potential threats if they present anomalous behavior. However, it is very easy for botnet propagation and command and control communication traffic to blend in with normal traffic. So our approach tries a more active approach to differentiate between benign and malicious traffic. </a:t>
            </a:r>
            <a:endParaRPr/>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Notes: </a:t>
            </a:r>
            <a:endParaRPr sz="1800"/>
          </a:p>
          <a:p>
            <a:pPr marL="457200" lvl="0" indent="-342900" algn="l" rtl="0">
              <a:spcBef>
                <a:spcPts val="0"/>
              </a:spcBef>
              <a:spcAft>
                <a:spcPts val="0"/>
              </a:spcAft>
              <a:buSzPts val="1800"/>
              <a:buChar char="●"/>
            </a:pPr>
            <a:r>
              <a:rPr lang="en-US" sz="1800"/>
              <a:t>why would we want to keep network data private to the device? Packets hold an array of information that could be used to cause harm if it falls into the wrong hands. A good example is IP addresses. Anyone can use your IP address to track and follow you around if not kept private. Based on the destination address you send information to, anyone could also exploit you via your browsing history and internet activity. People can also sniff traffic if the communication channels are not secure. As a result, we don’t want to pass or transport any raw data past the device, just the model weights to conserve privacy and confidentiality. </a:t>
            </a:r>
            <a:endParaRPr sz="1800"/>
          </a:p>
        </p:txBody>
      </p:sp>
      <p:sp>
        <p:nvSpPr>
          <p:cNvPr id="217" name="Google Shape;217;g1c20a1dfd8a_0_8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c20a1dfd8a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c20a1dfd8a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To test the robustness of our model, we also perform a poisoning attack to analyze how output is affected. </a:t>
            </a:r>
            <a:endParaRPr sz="1800"/>
          </a:p>
          <a:p>
            <a:pPr marL="457200" lvl="0" indent="-342900" algn="l" rtl="0">
              <a:spcBef>
                <a:spcPts val="0"/>
              </a:spcBef>
              <a:spcAft>
                <a:spcPts val="0"/>
              </a:spcAft>
              <a:buSzPts val="1800"/>
              <a:buChar char="●"/>
            </a:pPr>
            <a:r>
              <a:rPr lang="en-US" sz="1800"/>
              <a:t>Poisoning attacks happen when a hacker tries to inject fake training data into a model to reduce or hinder its performance. </a:t>
            </a:r>
            <a:endParaRPr sz="1800"/>
          </a:p>
          <a:p>
            <a:pPr marL="457200" lvl="0" indent="-342900" algn="l" rtl="0">
              <a:spcBef>
                <a:spcPts val="0"/>
              </a:spcBef>
              <a:spcAft>
                <a:spcPts val="0"/>
              </a:spcAft>
              <a:buSzPts val="1800"/>
              <a:buChar char="●"/>
            </a:pPr>
            <a:r>
              <a:rPr lang="en-US" sz="1800"/>
              <a:t>There are four main categories of poisoning attacks:</a:t>
            </a:r>
            <a:endParaRPr sz="1800"/>
          </a:p>
          <a:p>
            <a:pPr marL="914400" lvl="1" indent="-342900" algn="l" rtl="0">
              <a:spcBef>
                <a:spcPts val="0"/>
              </a:spcBef>
              <a:spcAft>
                <a:spcPts val="0"/>
              </a:spcAft>
              <a:buSzPts val="1800"/>
              <a:buChar char="○"/>
            </a:pPr>
            <a:r>
              <a:rPr lang="en-US" sz="1800"/>
              <a:t>logic corruption</a:t>
            </a:r>
            <a:endParaRPr sz="1800"/>
          </a:p>
          <a:p>
            <a:pPr marL="914400" lvl="1" indent="-342900" algn="l" rtl="0">
              <a:spcBef>
                <a:spcPts val="0"/>
              </a:spcBef>
              <a:spcAft>
                <a:spcPts val="0"/>
              </a:spcAft>
              <a:buSzPts val="1800"/>
              <a:buChar char="○"/>
            </a:pPr>
            <a:r>
              <a:rPr lang="en-US" sz="1800"/>
              <a:t>data manipulation</a:t>
            </a:r>
            <a:endParaRPr sz="1800"/>
          </a:p>
          <a:p>
            <a:pPr marL="914400" lvl="1" indent="-342900" algn="l" rtl="0">
              <a:spcBef>
                <a:spcPts val="0"/>
              </a:spcBef>
              <a:spcAft>
                <a:spcPts val="0"/>
              </a:spcAft>
              <a:buSzPts val="1800"/>
              <a:buChar char="○"/>
            </a:pPr>
            <a:r>
              <a:rPr lang="en-US" sz="1800"/>
              <a:t>data injection</a:t>
            </a:r>
            <a:endParaRPr sz="1800"/>
          </a:p>
          <a:p>
            <a:pPr marL="914400" lvl="1" indent="-342900" algn="l" rtl="0">
              <a:spcBef>
                <a:spcPts val="0"/>
              </a:spcBef>
              <a:spcAft>
                <a:spcPts val="0"/>
              </a:spcAft>
              <a:buSzPts val="1800"/>
              <a:buChar char="○"/>
            </a:pPr>
            <a:r>
              <a:rPr lang="en-US" sz="1800"/>
              <a:t>Domain Name System (DNS) cache poisoning</a:t>
            </a:r>
            <a:endParaRPr sz="1800"/>
          </a:p>
          <a:p>
            <a:pPr marL="457200" lvl="0" indent="-342900" algn="l" rtl="0">
              <a:spcBef>
                <a:spcPts val="0"/>
              </a:spcBef>
              <a:spcAft>
                <a:spcPts val="0"/>
              </a:spcAft>
              <a:buSzPts val="1800"/>
              <a:buChar char="●"/>
            </a:pPr>
            <a:r>
              <a:rPr lang="en-US" sz="1800"/>
              <a:t>The type of poisoning attack we try to replicate is a data manipulation attack</a:t>
            </a:r>
            <a:endParaRPr sz="1800"/>
          </a:p>
          <a:p>
            <a:pPr marL="457200" lvl="0" indent="-342900" algn="l" rtl="0">
              <a:spcBef>
                <a:spcPts val="0"/>
              </a:spcBef>
              <a:spcAft>
                <a:spcPts val="0"/>
              </a:spcAft>
              <a:buSzPts val="1800"/>
              <a:buChar char="●"/>
            </a:pPr>
            <a:r>
              <a:rPr lang="en-US" sz="1800"/>
              <a:t>Since we are using supervised learning, we emulate an attack as if a malicious user switched the malware labels to benign to cover up bad traffic</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Notes:</a:t>
            </a:r>
            <a:endParaRPr sz="1800"/>
          </a:p>
          <a:p>
            <a:pPr marL="457200" lvl="0" indent="-342900" algn="l" rtl="0">
              <a:spcBef>
                <a:spcPts val="0"/>
              </a:spcBef>
              <a:spcAft>
                <a:spcPts val="0"/>
              </a:spcAft>
              <a:buSzPts val="1800"/>
              <a:buChar char="●"/>
            </a:pPr>
            <a:r>
              <a:rPr lang="en-US" sz="1800"/>
              <a:t>Logic corruption is where the attacker changes the logic of the systems to disrupt how the system learns [35]. </a:t>
            </a:r>
            <a:endParaRPr sz="1800"/>
          </a:p>
          <a:p>
            <a:pPr marL="457200" lvl="0" indent="-342900" algn="l" rtl="0">
              <a:spcBef>
                <a:spcPts val="0"/>
              </a:spcBef>
              <a:spcAft>
                <a:spcPts val="0"/>
              </a:spcAft>
              <a:buSzPts val="1800"/>
              <a:buChar char="●"/>
            </a:pPr>
            <a:r>
              <a:rPr lang="en-US" sz="1800"/>
              <a:t>Data manipulation is where the attacker manipulates the data rather than the logic [35]. </a:t>
            </a:r>
            <a:endParaRPr sz="1800"/>
          </a:p>
          <a:p>
            <a:pPr marL="457200" lvl="0" indent="-342900" algn="l" rtl="0">
              <a:spcBef>
                <a:spcPts val="0"/>
              </a:spcBef>
              <a:spcAft>
                <a:spcPts val="0"/>
              </a:spcAft>
              <a:buSzPts val="1800"/>
              <a:buChar char="●"/>
            </a:pPr>
            <a:r>
              <a:rPr lang="en-US" sz="1800"/>
              <a:t>Data injection is when fake data is inserted into the actual dataset to skew model results and weaken outcomes [35]. </a:t>
            </a:r>
            <a:endParaRPr sz="1800"/>
          </a:p>
          <a:p>
            <a:pPr marL="457200" lvl="0" indent="-342900" algn="l" rtl="0">
              <a:spcBef>
                <a:spcPts val="0"/>
              </a:spcBef>
              <a:spcAft>
                <a:spcPts val="0"/>
              </a:spcAft>
              <a:buSzPts val="1800"/>
              <a:buChar char="●"/>
            </a:pPr>
            <a:r>
              <a:rPr lang="en-US" sz="1800"/>
              <a:t>Last, DNS cache poisoning is when the attacker corrupts DNS data, causing the name server to return incorrect results [35].</a:t>
            </a:r>
            <a:endParaRPr sz="1800"/>
          </a:p>
        </p:txBody>
      </p:sp>
      <p:sp>
        <p:nvSpPr>
          <p:cNvPr id="225" name="Google Shape;225;g1c20a1dfd8a_0_69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c20a1dfd8a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c20a1dfd8a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1c20a1dfd8a_0_6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c20a1dfd8a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c20a1dfd8a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Before even looking at datasets, we tried to run souce code from a popular botnet known as Mirai our own using virtual machines to capture real-time network traffic. Unfortunately, we faced many issues with this, including issues with running the source code, setting up the virtual machines, incompatibilities between Microsoft and Linux distributions and lack of Microsoft certificates, and operating system version incompatibilities. As a result, we had to switch gears and search for datasets containing botnet traffic.</a:t>
            </a:r>
            <a:endParaRPr sz="1800"/>
          </a:p>
          <a:p>
            <a:pPr marL="457200" lvl="0" indent="-342900" algn="l" rtl="0">
              <a:spcBef>
                <a:spcPts val="0"/>
              </a:spcBef>
              <a:spcAft>
                <a:spcPts val="0"/>
              </a:spcAft>
              <a:buSzPts val="1800"/>
              <a:buChar char="●"/>
            </a:pPr>
            <a:r>
              <a:rPr lang="en-US" sz="1800"/>
              <a:t>The datasets shown on the screen are popular published datasets relating to malware network traffic.</a:t>
            </a:r>
            <a:endParaRPr sz="1800"/>
          </a:p>
          <a:p>
            <a:pPr marL="457200" lvl="0" indent="-342900" algn="l" rtl="0">
              <a:spcBef>
                <a:spcPts val="0"/>
              </a:spcBef>
              <a:spcAft>
                <a:spcPts val="0"/>
              </a:spcAft>
              <a:buSzPts val="1800"/>
              <a:buChar char="●"/>
            </a:pPr>
            <a:r>
              <a:rPr lang="en-US" sz="1800"/>
              <a:t>We chose to use MedBIoT, a dataset published in 2020 for a variety of reasons</a:t>
            </a:r>
            <a:endParaRPr sz="1800"/>
          </a:p>
          <a:p>
            <a:pPr marL="914400" lvl="1" indent="-342900" algn="l" rtl="0">
              <a:spcBef>
                <a:spcPts val="0"/>
              </a:spcBef>
              <a:spcAft>
                <a:spcPts val="0"/>
              </a:spcAft>
              <a:buSzPts val="1800"/>
              <a:buChar char="○"/>
            </a:pPr>
            <a:r>
              <a:rPr lang="en-US" sz="1800"/>
              <a:t>We liked MedBIoT because it contained real-time traffic data from three prominent botnets known as Bashlite, Mirai, and Torii. Many more recent and sophisticated variants base their source code on these three botnets because these botnets (especially Mirai) were the first first to utilize IoT devices for DDoS attacks. </a:t>
            </a:r>
            <a:endParaRPr sz="1800"/>
          </a:p>
          <a:p>
            <a:pPr marL="914400" lvl="1" indent="-342900" algn="l" rtl="0">
              <a:spcBef>
                <a:spcPts val="0"/>
              </a:spcBef>
              <a:spcAft>
                <a:spcPts val="0"/>
              </a:spcAft>
              <a:buSzPts val="1800"/>
              <a:buChar char="○"/>
            </a:pPr>
            <a:r>
              <a:rPr lang="en-US" sz="1800"/>
              <a:t>The data is compiled of network traffic from multiple emulated and real IoT devices and does not contain data from any other forms of malware</a:t>
            </a:r>
            <a:endParaRPr sz="1800"/>
          </a:p>
          <a:p>
            <a:pPr marL="914400" lvl="1" indent="-342900" algn="l" rtl="0">
              <a:spcBef>
                <a:spcPts val="0"/>
              </a:spcBef>
              <a:spcAft>
                <a:spcPts val="0"/>
              </a:spcAft>
              <a:buSzPts val="1800"/>
              <a:buChar char="○"/>
            </a:pPr>
            <a:r>
              <a:rPr lang="en-US" sz="1800"/>
              <a:t>And the biggest perk is this dataset only contains propagation and C&amp;C communication traffic, not attack traffic. </a:t>
            </a:r>
            <a:endParaRPr sz="1800"/>
          </a:p>
        </p:txBody>
      </p:sp>
      <p:sp>
        <p:nvSpPr>
          <p:cNvPr id="240" name="Google Shape;240;g1c20a1dfd8a_0_70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c20a1dfd8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c20a1dfd8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The MedBIoT dataset consist of bulk and fine-grained pcap files</a:t>
            </a:r>
            <a:endParaRPr sz="1800"/>
          </a:p>
          <a:p>
            <a:pPr marL="914400" lvl="1" indent="-342900" algn="l" rtl="0">
              <a:spcBef>
                <a:spcPts val="0"/>
              </a:spcBef>
              <a:spcAft>
                <a:spcPts val="0"/>
              </a:spcAft>
              <a:buSzPts val="1800"/>
              <a:buChar char="○"/>
            </a:pPr>
            <a:r>
              <a:rPr lang="en-US" sz="1800"/>
              <a:t>The bulk data was separated by botnet type, and the fine-grained data was further separated by botnet type, botnet phase, and device type.</a:t>
            </a:r>
            <a:endParaRPr sz="1800"/>
          </a:p>
          <a:p>
            <a:pPr marL="457200" lvl="0" indent="-342900" algn="l" rtl="0">
              <a:spcBef>
                <a:spcPts val="0"/>
              </a:spcBef>
              <a:spcAft>
                <a:spcPts val="0"/>
              </a:spcAft>
              <a:buSzPts val="1800"/>
              <a:buChar char="●"/>
            </a:pPr>
            <a:r>
              <a:rPr lang="en-US" sz="1800"/>
              <a:t>Pcaps are raw packet captures, so these needed to be converted to csv format for data processing. </a:t>
            </a:r>
            <a:endParaRPr sz="1800"/>
          </a:p>
          <a:p>
            <a:pPr marL="457200" lvl="0" indent="-342900" algn="l" rtl="0">
              <a:spcBef>
                <a:spcPts val="0"/>
              </a:spcBef>
              <a:spcAft>
                <a:spcPts val="0"/>
              </a:spcAft>
              <a:buSzPts val="1800"/>
              <a:buChar char="●"/>
            </a:pPr>
            <a:r>
              <a:rPr lang="en-US" sz="1800"/>
              <a:t>To do this, we used wireshark and tshark. Wireshark is a  free and open-source packet analyzer, and tshark is the command line version of that tool. </a:t>
            </a:r>
            <a:endParaRPr sz="1800"/>
          </a:p>
        </p:txBody>
      </p:sp>
      <p:sp>
        <p:nvSpPr>
          <p:cNvPr id="248" name="Google Shape;248;g1c20a1dfd8a_0_7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bde37a572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bde37a572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a:t>After discarding the features for the reasons just mentioned, we ended up with the fields shown on the screen. </a:t>
            </a:r>
            <a:endParaRPr sz="1800"/>
          </a:p>
          <a:p>
            <a:pPr marL="457200" lvl="0" indent="-342900" algn="l" rtl="0">
              <a:spcBef>
                <a:spcPts val="0"/>
              </a:spcBef>
              <a:spcAft>
                <a:spcPts val="0"/>
              </a:spcAft>
              <a:buSzPts val="1800"/>
              <a:buChar char="●"/>
            </a:pPr>
            <a:r>
              <a:rPr lang="en-US" sz="1800"/>
              <a:t>Using each field name, we used tshark to go through the fine-grained pcap files and convert them to csv format</a:t>
            </a:r>
            <a:endParaRPr sz="1800"/>
          </a:p>
        </p:txBody>
      </p:sp>
      <p:sp>
        <p:nvSpPr>
          <p:cNvPr id="263" name="Google Shape;263;g1bde37a5726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bde37a572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bde37a572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US" sz="2000"/>
              <a:t>Once we modified the individual fined-grained csv files, we then combined them based on device type and whether they were malicious or benign. </a:t>
            </a:r>
            <a:endParaRPr sz="2000"/>
          </a:p>
          <a:p>
            <a:pPr marL="457200" lvl="0" indent="-355600" algn="l" rtl="0">
              <a:spcBef>
                <a:spcPts val="0"/>
              </a:spcBef>
              <a:spcAft>
                <a:spcPts val="0"/>
              </a:spcAft>
              <a:buSzPts val="2000"/>
              <a:buChar char="●"/>
            </a:pPr>
            <a:r>
              <a:rPr lang="en-US" sz="2000"/>
              <a:t>Then, we randomly selected 2,000 rows from each csv, creating a single dataset consisting of 24,000 rows</a:t>
            </a:r>
            <a:endParaRPr sz="2000"/>
          </a:p>
        </p:txBody>
      </p:sp>
      <p:sp>
        <p:nvSpPr>
          <p:cNvPr id="280" name="Google Shape;280;g1bde37a5726_0_7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bde37a572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bde37a572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Then once we had our singular dataset, we dropped a few more features based on the number of NaN values they had. </a:t>
            </a:r>
            <a:endParaRPr sz="1800"/>
          </a:p>
          <a:p>
            <a:pPr marL="457200" lvl="0" indent="-342900" algn="l" rtl="0">
              <a:spcBef>
                <a:spcPts val="0"/>
              </a:spcBef>
              <a:spcAft>
                <a:spcPts val="0"/>
              </a:spcAft>
              <a:buSzPts val="1800"/>
              <a:buChar char="●"/>
            </a:pPr>
            <a:r>
              <a:rPr lang="en-US" sz="1800"/>
              <a:t>The table displays the number of NaN values for each feature. So for example, we dropped tcp_analysis_bytes_in_flight because it had over 14000 null values. </a:t>
            </a:r>
            <a:endParaRPr sz="1800"/>
          </a:p>
          <a:p>
            <a:pPr marL="457200" lvl="0" indent="-342900" algn="l" rtl="0">
              <a:spcBef>
                <a:spcPts val="0"/>
              </a:spcBef>
              <a:spcAft>
                <a:spcPts val="0"/>
              </a:spcAft>
              <a:buSzPts val="1800"/>
              <a:buChar char="●"/>
            </a:pPr>
            <a:r>
              <a:rPr lang="en-US" sz="1800"/>
              <a:t>Once we dropped these feature, we performed a final dropna() to get rid of any remaining values rows with missing values.</a:t>
            </a:r>
            <a:endParaRPr sz="1800"/>
          </a:p>
          <a:p>
            <a:pPr marL="457200" lvl="0" indent="-342900" algn="l" rtl="0">
              <a:spcBef>
                <a:spcPts val="0"/>
              </a:spcBef>
              <a:spcAft>
                <a:spcPts val="0"/>
              </a:spcAft>
              <a:buSzPts val="1800"/>
              <a:buChar char="●"/>
            </a:pPr>
            <a:r>
              <a:rPr lang="en-US" sz="1800"/>
              <a:t>We ended up going from 24,000 rows to  23,793</a:t>
            </a:r>
            <a:endParaRPr sz="1800"/>
          </a:p>
        </p:txBody>
      </p:sp>
      <p:sp>
        <p:nvSpPr>
          <p:cNvPr id="288" name="Google Shape;288;g1bde37a5726_0_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bde37a572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bde37a572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Now to the presentation. </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US" sz="1800"/>
              <a:t>This slide displays the outline of today presentation.</a:t>
            </a:r>
            <a:endParaRPr sz="1800"/>
          </a:p>
          <a:p>
            <a:pPr marL="457200" lvl="0" indent="-342900" algn="l" rtl="0">
              <a:spcBef>
                <a:spcPts val="0"/>
              </a:spcBef>
              <a:spcAft>
                <a:spcPts val="0"/>
              </a:spcAft>
              <a:buSzPts val="1800"/>
              <a:buChar char="●"/>
            </a:pPr>
            <a:r>
              <a:rPr lang="en-US" sz="1800"/>
              <a:t>We will begin with an introduction and some background information.</a:t>
            </a:r>
            <a:endParaRPr sz="1800"/>
          </a:p>
          <a:p>
            <a:pPr marL="457200" lvl="0" indent="-342900" algn="l" rtl="0">
              <a:spcBef>
                <a:spcPts val="0"/>
              </a:spcBef>
              <a:spcAft>
                <a:spcPts val="0"/>
              </a:spcAft>
              <a:buSzPts val="1800"/>
              <a:buChar char="●"/>
            </a:pPr>
            <a:r>
              <a:rPr lang="en-US" sz="1800"/>
              <a:t>We will summarize our proposed architecture for our model,</a:t>
            </a:r>
            <a:endParaRPr sz="1800"/>
          </a:p>
          <a:p>
            <a:pPr marL="457200" lvl="0" indent="-342900" algn="l" rtl="0">
              <a:spcBef>
                <a:spcPts val="0"/>
              </a:spcBef>
              <a:spcAft>
                <a:spcPts val="0"/>
              </a:spcAft>
              <a:buSzPts val="1800"/>
              <a:buChar char="●"/>
            </a:pPr>
            <a:r>
              <a:rPr lang="en-US" sz="1800"/>
              <a:t>then we will discuss our data compilation and experimental setup.</a:t>
            </a:r>
            <a:endParaRPr sz="1800"/>
          </a:p>
          <a:p>
            <a:pPr marL="457200" lvl="0" indent="-342900" algn="l" rtl="0">
              <a:spcBef>
                <a:spcPts val="0"/>
              </a:spcBef>
              <a:spcAft>
                <a:spcPts val="0"/>
              </a:spcAft>
              <a:buSzPts val="1800"/>
              <a:buChar char="●"/>
            </a:pPr>
            <a:r>
              <a:rPr lang="en-US" sz="1800"/>
              <a:t>Afterwards we will end with some of our results and conclude the presentation</a:t>
            </a:r>
            <a:endParaRPr sz="1800"/>
          </a:p>
        </p:txBody>
      </p:sp>
      <p:sp>
        <p:nvSpPr>
          <p:cNvPr id="62" name="Google Shape;62;g1bde37a5726_0_5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bde37a572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bde37a572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US" sz="2000"/>
              <a:t>So in summary, we began with 54 features, dropped it down to 20 the first round, then dropped it down to 14 the second round based on the number of nulls. Then due to issues encoding categorical variables, we then decided to just stick to numerical features to use a predictors of malware. So after another round of cutting, we ended up with 6 predictors (highlighted in green) and used to predict one label.</a:t>
            </a:r>
            <a:endParaRPr sz="2000"/>
          </a:p>
          <a:p>
            <a:pPr marL="457200" lvl="0" indent="-355600" algn="l" rtl="0">
              <a:spcBef>
                <a:spcPts val="0"/>
              </a:spcBef>
              <a:spcAft>
                <a:spcPts val="0"/>
              </a:spcAft>
              <a:buSzPts val="2000"/>
              <a:buChar char="●"/>
            </a:pPr>
            <a:r>
              <a:rPr lang="en-US" sz="2000"/>
              <a:t>You might be wondering to yourself, federated learning is supposed to be able to process massive amounts of data, so why did we cut so much? Well, we originally produced a dataset i think over 20Gbs in size. This dataset we ended up using was like the third or fourth dataset we made. We did not have access to the red hawk cluster, and we were too far into the process for me to learn how to use it and us to get permission and migrate our stuff there. So we had to reduce the size of out dataset significantly in order to process the data within reasonable batches of time. Using this smaller dataset, we got to a point where running our experiments took around three hours. </a:t>
            </a:r>
            <a:endParaRPr sz="2000"/>
          </a:p>
        </p:txBody>
      </p:sp>
      <p:sp>
        <p:nvSpPr>
          <p:cNvPr id="296" name="Google Shape;296;g1bde37a5726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c20a1dfd8a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c20a1dfd8a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1c20a1dfd8a_0_7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c20a1dfd8a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c20a1dfd8a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Moving forward, we abandoned the TFF API and referenced the model used in a recent IEEE paper published last year . This paper discussed covid19 prediction using asynchronous federated learning-based radiograph screening booths.</a:t>
            </a:r>
            <a:endParaRPr sz="1800"/>
          </a:p>
          <a:p>
            <a:pPr marL="457200" lvl="0" indent="-342900" algn="l" rtl="0">
              <a:spcBef>
                <a:spcPts val="0"/>
              </a:spcBef>
              <a:spcAft>
                <a:spcPts val="0"/>
              </a:spcAft>
              <a:buSzPts val="1800"/>
              <a:buChar char="●"/>
            </a:pPr>
            <a:r>
              <a:rPr lang="en-US" sz="1800"/>
              <a:t>That model is outlined here. </a:t>
            </a:r>
            <a:endParaRPr sz="1800"/>
          </a:p>
          <a:p>
            <a:pPr marL="457200" lvl="0" indent="-342900" algn="l" rtl="0">
              <a:spcBef>
                <a:spcPts val="0"/>
              </a:spcBef>
              <a:spcAft>
                <a:spcPts val="0"/>
              </a:spcAft>
              <a:buSzPts val="1800"/>
              <a:buChar char="●"/>
            </a:pPr>
            <a:r>
              <a:rPr lang="en-US" sz="1800"/>
              <a:t>Once we had our dataset, we scaled our data using a minmax scaler, then split our data using a test size of 10%. We also set a seed of 123 to enforce consistency throughout the experiments.</a:t>
            </a:r>
            <a:endParaRPr sz="1800"/>
          </a:p>
          <a:p>
            <a:pPr marL="457200" lvl="0" indent="-342900" algn="l" rtl="0">
              <a:spcBef>
                <a:spcPts val="0"/>
              </a:spcBef>
              <a:spcAft>
                <a:spcPts val="0"/>
              </a:spcAft>
              <a:buSzPts val="1800"/>
              <a:buChar char="●"/>
            </a:pPr>
            <a:r>
              <a:rPr lang="en-US" sz="1800"/>
              <a:t>We then split the train. We used 20% of this data to train an initial model to give to the server to distributed amongst the clients. The remaining 80% of the data was split amongst four clients. </a:t>
            </a:r>
            <a:endParaRPr sz="1800"/>
          </a:p>
          <a:p>
            <a:pPr marL="457200" lvl="0" indent="-342900" algn="l" rtl="0">
              <a:spcBef>
                <a:spcPts val="0"/>
              </a:spcBef>
              <a:spcAft>
                <a:spcPts val="0"/>
              </a:spcAft>
              <a:buSzPts val="1800"/>
              <a:buChar char="●"/>
            </a:pPr>
            <a:r>
              <a:rPr lang="en-US" sz="1800"/>
              <a:t>The server then distributed its model to the clients, the clients processed their individual data, and sent the model weights back to the server.  Once the client model was updated, we stored the client model weights in a list, then sent them to the server where they were summed and averaged. Once the server updated its model using the averaged values, the model was saved and sent to the clients, and the process repeated</a:t>
            </a:r>
            <a:endParaRPr sz="1800"/>
          </a:p>
        </p:txBody>
      </p:sp>
      <p:sp>
        <p:nvSpPr>
          <p:cNvPr id="319" name="Google Shape;319;g1c20a1dfd8a_0_87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bde37a572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bde37a572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US" sz="2000"/>
              <a:t>This slide depicts the neural network model we used. We made a very simple model. The first layer took 6 inputs (the 6 predictors we talked about before), we added a few dropouts to prevent overfitting, and we had a binary output of 1 for malware and 0 for benign traffic. </a:t>
            </a:r>
            <a:endParaRPr sz="2000"/>
          </a:p>
        </p:txBody>
      </p:sp>
      <p:sp>
        <p:nvSpPr>
          <p:cNvPr id="327" name="Google Shape;327;g1bde37a5726_0_9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bde37a572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bde37a572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This slide summarizes the hyperparameters we used. We ran our experiment 10 times to gain a holistic view of how the model performed.</a:t>
            </a:r>
            <a:endParaRPr sz="1800"/>
          </a:p>
          <a:p>
            <a:pPr marL="457200" lvl="0" indent="-342900" algn="l" rtl="0">
              <a:spcBef>
                <a:spcPts val="0"/>
              </a:spcBef>
              <a:spcAft>
                <a:spcPts val="0"/>
              </a:spcAft>
              <a:buSzPts val="1800"/>
              <a:buChar char="●"/>
            </a:pPr>
            <a:r>
              <a:rPr lang="en-US" sz="1800"/>
              <a:t>In addition to all of this, we also ran the poisoning attack mentioned before</a:t>
            </a:r>
            <a:endParaRPr sz="1800"/>
          </a:p>
        </p:txBody>
      </p:sp>
      <p:sp>
        <p:nvSpPr>
          <p:cNvPr id="334" name="Google Shape;334;g1bde37a5726_0_1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c20a1dfd8a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c20a1dfd8a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To make things simple, I’ll refer to the poisoning attack model as the malicious model, and the model absent of the attack as the benign model</a:t>
            </a:r>
            <a:endParaRPr sz="1800"/>
          </a:p>
          <a:p>
            <a:pPr marL="457200" lvl="0" indent="-342900" algn="l" rtl="0">
              <a:spcBef>
                <a:spcPts val="0"/>
              </a:spcBef>
              <a:spcAft>
                <a:spcPts val="0"/>
              </a:spcAft>
              <a:buSzPts val="1800"/>
              <a:buChar char="●"/>
            </a:pPr>
            <a:r>
              <a:rPr lang="en-US" sz="1800"/>
              <a:t>For our malicious model, we followed the same setup as our benign model, but manipulated the data for 1 of the 4 clients.</a:t>
            </a:r>
            <a:endParaRPr sz="1800"/>
          </a:p>
          <a:p>
            <a:pPr marL="457200" lvl="0" indent="-342900" algn="l" rtl="0">
              <a:spcBef>
                <a:spcPts val="0"/>
              </a:spcBef>
              <a:spcAft>
                <a:spcPts val="0"/>
              </a:spcAft>
              <a:buSzPts val="1800"/>
              <a:buChar char="●"/>
            </a:pPr>
            <a:r>
              <a:rPr lang="en-US" sz="1800"/>
              <a:t>After splitting the data into train and test sets, we looked up the most popular port for the malware data, and found that Telnet (port 23) was at the top of the list.</a:t>
            </a:r>
            <a:endParaRPr sz="1800"/>
          </a:p>
          <a:p>
            <a:pPr marL="457200" lvl="0" indent="-342900" algn="l" rtl="0">
              <a:spcBef>
                <a:spcPts val="0"/>
              </a:spcBef>
              <a:spcAft>
                <a:spcPts val="0"/>
              </a:spcAft>
              <a:buSzPts val="1800"/>
              <a:buChar char="●"/>
            </a:pPr>
            <a:r>
              <a:rPr lang="en-US" sz="1800"/>
              <a:t>Telnet is an application protocol that allows users to interact with remote systems, and secure devices should have this port closed because credentials submitted through telnet are not encrypted, leaving clients vulnerable to data leaks.</a:t>
            </a:r>
            <a:endParaRPr sz="1800"/>
          </a:p>
          <a:p>
            <a:pPr marL="457200" lvl="0" indent="-342900" algn="l" rtl="0">
              <a:spcBef>
                <a:spcPts val="0"/>
              </a:spcBef>
              <a:spcAft>
                <a:spcPts val="0"/>
              </a:spcAft>
              <a:buSzPts val="1800"/>
              <a:buChar char="●"/>
            </a:pPr>
            <a:r>
              <a:rPr lang="en-US" sz="1800"/>
              <a:t>After splitting the data amongst the clients, we went through every row in the first client, and if a row contained a source port of 23, we flipped the label from 1 to 0 to trick the model into identifying the data point as benign. </a:t>
            </a:r>
            <a:endParaRPr sz="1800"/>
          </a:p>
          <a:p>
            <a:pPr marL="457200" lvl="0" indent="-342900" algn="l" rtl="0">
              <a:spcBef>
                <a:spcPts val="0"/>
              </a:spcBef>
              <a:spcAft>
                <a:spcPts val="0"/>
              </a:spcAft>
              <a:buSzPts val="1800"/>
              <a:buChar char="●"/>
            </a:pPr>
            <a:r>
              <a:rPr lang="en-US" sz="1800"/>
              <a:t>Outside of this, everything remained the same as far are the experiment design</a:t>
            </a:r>
            <a:endParaRPr sz="1800"/>
          </a:p>
        </p:txBody>
      </p:sp>
      <p:sp>
        <p:nvSpPr>
          <p:cNvPr id="342" name="Google Shape;342;g1c20a1dfd8a_0_7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c20a1dfd8a_0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c20a1dfd8a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1c20a1dfd8a_0_7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c20a1dfd8a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c20a1dfd8a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To measure the efficiency of our model, we tracked the accuracy, precision, recall, and f1 score. </a:t>
            </a:r>
            <a:endParaRPr sz="1800"/>
          </a:p>
          <a:p>
            <a:pPr marL="457200" lvl="0" indent="-342900" algn="l" rtl="0">
              <a:spcBef>
                <a:spcPts val="0"/>
              </a:spcBef>
              <a:spcAft>
                <a:spcPts val="0"/>
              </a:spcAft>
              <a:buSzPts val="1800"/>
              <a:buChar char="●"/>
            </a:pPr>
            <a:r>
              <a:rPr lang="en-US" sz="1800"/>
              <a:t>During training…	</a:t>
            </a:r>
            <a:endParaRPr sz="1800"/>
          </a:p>
          <a:p>
            <a:pPr marL="914400" lvl="1" indent="-342900" algn="l" rtl="0">
              <a:spcBef>
                <a:spcPts val="0"/>
              </a:spcBef>
              <a:spcAft>
                <a:spcPts val="0"/>
              </a:spcAft>
              <a:buSzPts val="1800"/>
              <a:buChar char="○"/>
            </a:pPr>
            <a:r>
              <a:rPr lang="en-US" sz="1800"/>
              <a:t>our model produced an average accuracy of 69%, precision of 78%, recall of 69%, and F1-score of 66%.</a:t>
            </a:r>
            <a:endParaRPr sz="1800"/>
          </a:p>
          <a:p>
            <a:pPr marL="914400" lvl="1" indent="-342900" algn="l" rtl="0">
              <a:spcBef>
                <a:spcPts val="0"/>
              </a:spcBef>
              <a:spcAft>
                <a:spcPts val="0"/>
              </a:spcAft>
              <a:buSzPts val="1800"/>
              <a:buChar char="○"/>
            </a:pPr>
            <a:r>
              <a:rPr lang="en-US" sz="1800"/>
              <a:t>We see less fluctuation in precision than accuracy, and our precision values are higher than our accuracy values. Our recall is the same as our accuracy, and our F1-score is less than all accuracy, precision, and recall.</a:t>
            </a:r>
            <a:endParaRPr sz="1800"/>
          </a:p>
          <a:p>
            <a:pPr marL="914400" lvl="1" indent="-342900" algn="l" rtl="0">
              <a:spcBef>
                <a:spcPts val="0"/>
              </a:spcBef>
              <a:spcAft>
                <a:spcPts val="0"/>
              </a:spcAft>
              <a:buSzPts val="1800"/>
              <a:buChar char="○"/>
            </a:pPr>
            <a:r>
              <a:rPr lang="en-US" sz="1800"/>
              <a:t>This fluctuation is very likely due to randomness. Due to time constraints, we were not able to perform k-fold validation for our model. In the future, however, we believe using k-fold validation may further validate our results and reduce this random fluctuation. </a:t>
            </a:r>
            <a:endParaRPr sz="1800"/>
          </a:p>
          <a:p>
            <a:pPr marL="457200" lvl="0" indent="-342900" algn="l" rtl="0">
              <a:spcBef>
                <a:spcPts val="0"/>
              </a:spcBef>
              <a:spcAft>
                <a:spcPts val="0"/>
              </a:spcAft>
              <a:buSzPts val="1800"/>
              <a:buChar char="●"/>
            </a:pPr>
            <a:r>
              <a:rPr lang="en-US" sz="1800"/>
              <a:t>During testing….</a:t>
            </a:r>
            <a:endParaRPr sz="1800"/>
          </a:p>
          <a:p>
            <a:pPr marL="914400" lvl="1" indent="-342900" algn="l" rtl="0">
              <a:spcBef>
                <a:spcPts val="0"/>
              </a:spcBef>
              <a:spcAft>
                <a:spcPts val="0"/>
              </a:spcAft>
              <a:buSzPts val="1800"/>
              <a:buChar char="○"/>
            </a:pPr>
            <a:r>
              <a:rPr lang="en-US" sz="1800"/>
              <a:t>On average, we achieve an accuracy of 69% and a loss of 58%. Meaning on average, we achieve the same accuracy during testing as we did during training</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400"/>
          </a:p>
          <a:p>
            <a:pPr marL="0" lvl="0" indent="0" algn="l" rtl="0">
              <a:spcBef>
                <a:spcPts val="0"/>
              </a:spcBef>
              <a:spcAft>
                <a:spcPts val="0"/>
              </a:spcAft>
              <a:buNone/>
            </a:pPr>
            <a:r>
              <a:rPr lang="en-US" sz="1400"/>
              <a:t>Notes:</a:t>
            </a:r>
            <a:endParaRPr sz="1400"/>
          </a:p>
          <a:p>
            <a:pPr marL="0" lvl="0" indent="0" algn="l" rtl="0">
              <a:spcBef>
                <a:spcPts val="0"/>
              </a:spcBef>
              <a:spcAft>
                <a:spcPts val="0"/>
              </a:spcAft>
              <a:buNone/>
            </a:pPr>
            <a:r>
              <a:rPr lang="en-US" sz="1400"/>
              <a:t> Precision describes how accurate the model is out of the predicted positives, making it a good measure, when the costs of false positives (FP) are high citeshung2018. In our case, a FP would be benign traffic being classified as botnet traffic. Recall describes the number of actual positives captured, making it a good measure when the cost of false negatives (FN) are high. In our case, a FN would result in botnet traffic being classified a benign traffic. For our research, the cost of FN is higher than that of FP, so we pay close attention to recall and precision (more so recall) over accuracy. The f1 score is used when seeking a balance between precision and recall in the presence of an uneven class distribution [44]. It places an emphasis on the importance of FP and FN, where as accuracy places more importance on TP and TN [43]. As a result, we are also more interested in the f1 scores produced by our model more than accuracy. </a:t>
            </a:r>
            <a:endParaRPr sz="1400"/>
          </a:p>
        </p:txBody>
      </p:sp>
      <p:sp>
        <p:nvSpPr>
          <p:cNvPr id="358" name="Google Shape;358;g1c20a1dfd8a_0_7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c20a1dfd8a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c20a1dfd8a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We also tracked the same scores for our malicious model</a:t>
            </a:r>
            <a:endParaRPr sz="1800"/>
          </a:p>
          <a:p>
            <a:pPr marL="457200" lvl="0" indent="-342900" algn="l" rtl="0">
              <a:spcBef>
                <a:spcPts val="0"/>
              </a:spcBef>
              <a:spcAft>
                <a:spcPts val="0"/>
              </a:spcAft>
              <a:buSzPts val="1800"/>
              <a:buChar char="●"/>
            </a:pPr>
            <a:r>
              <a:rPr lang="en-US" sz="1800"/>
              <a:t>During training…</a:t>
            </a:r>
            <a:endParaRPr sz="1800"/>
          </a:p>
          <a:p>
            <a:pPr marL="914400" lvl="1" indent="-342900" algn="l" rtl="0">
              <a:spcBef>
                <a:spcPts val="0"/>
              </a:spcBef>
              <a:spcAft>
                <a:spcPts val="0"/>
              </a:spcAft>
              <a:buSzPts val="1800"/>
              <a:buChar char="○"/>
            </a:pPr>
            <a:r>
              <a:rPr lang="en-US" sz="1800"/>
              <a:t>our model produced an average accuracy of 71%, precision of 78%, recall of 71%, and F1-score of 68%.</a:t>
            </a:r>
            <a:endParaRPr sz="1800"/>
          </a:p>
          <a:p>
            <a:pPr marL="914400" lvl="1" indent="-342900" algn="l" rtl="0">
              <a:spcBef>
                <a:spcPts val="0"/>
              </a:spcBef>
              <a:spcAft>
                <a:spcPts val="0"/>
              </a:spcAft>
              <a:buSzPts val="1800"/>
              <a:buChar char="○"/>
            </a:pPr>
            <a:r>
              <a:rPr lang="en-US" sz="1800"/>
              <a:t>Compared to our results in the previous slide, this is initially unexpected as label-flipping achieves higher accuracy, the same precision, higher recall, and a higher f1-score. It should be the opposite. </a:t>
            </a:r>
            <a:endParaRPr sz="1800"/>
          </a:p>
          <a:p>
            <a:pPr marL="914400" lvl="1" indent="-342900" algn="l" rtl="0">
              <a:spcBef>
                <a:spcPts val="0"/>
              </a:spcBef>
              <a:spcAft>
                <a:spcPts val="0"/>
              </a:spcAft>
              <a:buSzPts val="1800"/>
              <a:buChar char="○"/>
            </a:pPr>
            <a:r>
              <a:rPr lang="en-US" sz="1800"/>
              <a:t>We see less fluctuation in precision than accuracy, and our precision values are higher than our accuracy values.</a:t>
            </a:r>
            <a:endParaRPr sz="1800"/>
          </a:p>
          <a:p>
            <a:pPr marL="914400" lvl="1" indent="-342900" algn="l" rtl="0">
              <a:spcBef>
                <a:spcPts val="0"/>
              </a:spcBef>
              <a:spcAft>
                <a:spcPts val="0"/>
              </a:spcAft>
              <a:buSzPts val="1800"/>
              <a:buChar char="○"/>
            </a:pPr>
            <a:r>
              <a:rPr lang="en-US" sz="1800"/>
              <a:t> Our recall is the same as our accuracy, and our F1-score is mostly less than all accuracy, precision, and recall.</a:t>
            </a:r>
            <a:endParaRPr sz="1800"/>
          </a:p>
          <a:p>
            <a:pPr marL="457200" lvl="0" indent="-342900" algn="l" rtl="0">
              <a:spcBef>
                <a:spcPts val="0"/>
              </a:spcBef>
              <a:spcAft>
                <a:spcPts val="0"/>
              </a:spcAft>
              <a:buSzPts val="1800"/>
              <a:buChar char="●"/>
            </a:pPr>
            <a:r>
              <a:rPr lang="en-US" sz="1800"/>
              <a:t>During testing….</a:t>
            </a:r>
            <a:endParaRPr sz="1800"/>
          </a:p>
          <a:p>
            <a:pPr marL="914400" lvl="1" indent="-342900" algn="l" rtl="0">
              <a:spcBef>
                <a:spcPts val="0"/>
              </a:spcBef>
              <a:spcAft>
                <a:spcPts val="0"/>
              </a:spcAft>
              <a:buSzPts val="1800"/>
              <a:buChar char="○"/>
            </a:pPr>
            <a:r>
              <a:rPr lang="en-US" sz="1800"/>
              <a:t>On average, we achieve an accuracy of 70% and a loss of 58%</a:t>
            </a:r>
            <a:endParaRPr sz="1800"/>
          </a:p>
          <a:p>
            <a:pPr marL="914400" lvl="1" indent="-342900" algn="l" rtl="0">
              <a:spcBef>
                <a:spcPts val="0"/>
              </a:spcBef>
              <a:spcAft>
                <a:spcPts val="0"/>
              </a:spcAft>
              <a:buSzPts val="1800"/>
              <a:buChar char="○"/>
            </a:pPr>
            <a:r>
              <a:rPr lang="en-US" sz="1800"/>
              <a:t>Meaning on average, we achieve a slightly lower accuracy during testing than we did during training</a:t>
            </a:r>
            <a:endParaRPr sz="1800"/>
          </a:p>
          <a:p>
            <a:pPr marL="914400" lvl="1" indent="-342900" algn="l" rtl="0">
              <a:spcBef>
                <a:spcPts val="0"/>
              </a:spcBef>
              <a:spcAft>
                <a:spcPts val="0"/>
              </a:spcAft>
              <a:buSzPts val="1800"/>
              <a:buChar char="○"/>
            </a:pPr>
            <a:r>
              <a:rPr lang="en-US" sz="1800"/>
              <a:t>Compared to our benign model, we have slightly higher accuracy and the same loss. </a:t>
            </a:r>
            <a:endParaRPr sz="1800"/>
          </a:p>
        </p:txBody>
      </p:sp>
      <p:sp>
        <p:nvSpPr>
          <p:cNvPr id="373" name="Google Shape;373;g1c20a1dfd8a_0_7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c20a1dfd8a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c20a1dfd8a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g1c20a1dfd8a_0_77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c20a1dfd8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c20a1dfd8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p>
        </p:txBody>
      </p:sp>
      <p:sp>
        <p:nvSpPr>
          <p:cNvPr id="69" name="Google Shape;69;g1c20a1dfd8a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c20a1dfd8a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c20a1dfd8a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To our knowledge, federated learning models only exist in simulated environments and are not utilized publicly in the real world. There are a handful of reasons for this. One is that these models have to be tailored to fit the data, rather than tailoring the data to fit the model like most centralized approaches</a:t>
            </a:r>
            <a:endParaRPr sz="1800"/>
          </a:p>
          <a:p>
            <a:pPr marL="457200" lvl="0" indent="-342900" algn="l" rtl="0">
              <a:spcBef>
                <a:spcPts val="0"/>
              </a:spcBef>
              <a:spcAft>
                <a:spcPts val="0"/>
              </a:spcAft>
              <a:buSzPts val="1800"/>
              <a:buChar char="●"/>
            </a:pPr>
            <a:r>
              <a:rPr lang="en-US" sz="1800"/>
              <a:t> In regards to network data, the reality is many packets could have missing values, outliers, and an unbalanced distribution of malware and normal traffic depending on the security of the system and network. </a:t>
            </a:r>
            <a:endParaRPr sz="1800"/>
          </a:p>
          <a:p>
            <a:pPr marL="457200" lvl="0" indent="-342900" algn="l" rtl="0">
              <a:spcBef>
                <a:spcPts val="0"/>
              </a:spcBef>
              <a:spcAft>
                <a:spcPts val="0"/>
              </a:spcAft>
              <a:buSzPts val="1800"/>
              <a:buChar char="●"/>
            </a:pPr>
            <a:r>
              <a:rPr lang="en-US" sz="1800"/>
              <a:t>Devices, especially IoT devices, also have different levels of computational power and battery life. </a:t>
            </a:r>
            <a:endParaRPr sz="1800"/>
          </a:p>
          <a:p>
            <a:pPr marL="457200" lvl="0" indent="-342900" algn="l" rtl="0">
              <a:spcBef>
                <a:spcPts val="0"/>
              </a:spcBef>
              <a:spcAft>
                <a:spcPts val="0"/>
              </a:spcAft>
              <a:buSzPts val="1800"/>
              <a:buChar char="●"/>
            </a:pPr>
            <a:r>
              <a:rPr lang="en-US" sz="1800"/>
              <a:t>There is also the issue of how many devices to randomly select for training, and making sure that there isn’t a bias as to which devices to select</a:t>
            </a:r>
            <a:endParaRPr sz="1800"/>
          </a:p>
          <a:p>
            <a:pPr marL="457200" lvl="0" indent="-342900" algn="l" rtl="0">
              <a:spcBef>
                <a:spcPts val="0"/>
              </a:spcBef>
              <a:spcAft>
                <a:spcPts val="0"/>
              </a:spcAft>
              <a:buSzPts val="1800"/>
              <a:buChar char="●"/>
            </a:pPr>
            <a:r>
              <a:rPr lang="en-US" sz="1800"/>
              <a:t>We initiated the process of trying to detect discrepancies on networks using a federated learning-based intrusion detection, but, more has to be done for this idea to be used in real-world applications.</a:t>
            </a:r>
            <a:endParaRPr sz="1800"/>
          </a:p>
          <a:p>
            <a:pPr marL="457200" lvl="0" indent="0" algn="l" rtl="0">
              <a:spcBef>
                <a:spcPts val="0"/>
              </a:spcBef>
              <a:spcAft>
                <a:spcPts val="0"/>
              </a:spcAft>
              <a:buNone/>
            </a:pPr>
            <a:endParaRPr sz="1800"/>
          </a:p>
        </p:txBody>
      </p:sp>
      <p:sp>
        <p:nvSpPr>
          <p:cNvPr id="405" name="Google Shape;405;g1c20a1dfd8a_0_7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c20a1dfd8a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c20a1dfd8a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In this work, we tried to track botnet propagation on a packet-by-packet basis. This difficult because botnet traffic can easily blend in with regular traffic during propagation and C&amp;C communication pre-attack.</a:t>
            </a:r>
            <a:endParaRPr sz="1800"/>
          </a:p>
          <a:p>
            <a:pPr marL="457200" lvl="0" indent="-342900" algn="l" rtl="0">
              <a:spcBef>
                <a:spcPts val="0"/>
              </a:spcBef>
              <a:spcAft>
                <a:spcPts val="0"/>
              </a:spcAft>
              <a:buSzPts val="1800"/>
              <a:buChar char="●"/>
            </a:pPr>
            <a:r>
              <a:rPr lang="en-US" sz="1800"/>
              <a:t>Therefore, more work should be done in the future to potentially produce a better federated learning models</a:t>
            </a:r>
            <a:endParaRPr sz="1800"/>
          </a:p>
          <a:p>
            <a:pPr marL="914400" lvl="1" indent="-342900" algn="l" rtl="0">
              <a:spcBef>
                <a:spcPts val="0"/>
              </a:spcBef>
              <a:spcAft>
                <a:spcPts val="0"/>
              </a:spcAft>
              <a:buSzPts val="1800"/>
              <a:buChar char="○"/>
            </a:pPr>
            <a:r>
              <a:rPr lang="en-US" sz="1800"/>
              <a:t>First, researcher should test different types of neural network models. We messed with different hyper parameters such as softmax vs relu, adam vs sgd, accuracy vs binary accuracy, cross-entropy vs binary cross-entropy, and so one. There are endless possibilities of the types of NN models that could be made.</a:t>
            </a:r>
            <a:endParaRPr sz="1800"/>
          </a:p>
          <a:p>
            <a:pPr marL="914400" lvl="1" indent="-342900" algn="l" rtl="0">
              <a:spcBef>
                <a:spcPts val="0"/>
              </a:spcBef>
              <a:spcAft>
                <a:spcPts val="0"/>
              </a:spcAft>
              <a:buSzPts val="1800"/>
              <a:buChar char="○"/>
            </a:pPr>
            <a:r>
              <a:rPr lang="en-US" sz="1800"/>
              <a:t>Researcher should also test larger numbers of clients and see if they can withstand devices dropping from model processing. We tested up to 10 clients, but results were less favorable, probably because splitting the data 10 ways was not enough for each client to train. </a:t>
            </a:r>
            <a:endParaRPr sz="1800"/>
          </a:p>
          <a:p>
            <a:pPr marL="914400" lvl="1" indent="-342900" algn="l" rtl="0">
              <a:spcBef>
                <a:spcPts val="0"/>
              </a:spcBef>
              <a:spcAft>
                <a:spcPts val="0"/>
              </a:spcAft>
              <a:buSzPts val="1800"/>
              <a:buChar char="○"/>
            </a:pPr>
            <a:r>
              <a:rPr lang="en-US" sz="1800"/>
              <a:t>More time should be spent on an in-depth analysis of feature selection. Packets contain a lot of data different types of data that could be useful</a:t>
            </a:r>
            <a:endParaRPr sz="1800"/>
          </a:p>
          <a:p>
            <a:pPr marL="914400" lvl="1" indent="-342900" algn="l" rtl="0">
              <a:spcBef>
                <a:spcPts val="0"/>
              </a:spcBef>
              <a:spcAft>
                <a:spcPts val="0"/>
              </a:spcAft>
              <a:buSzPts val="1800"/>
              <a:buChar char="○"/>
            </a:pPr>
            <a:r>
              <a:rPr lang="en-US" sz="1800"/>
              <a:t>Then, k-fold cross-validation could be tested to see how it impacts model fluctuation.</a:t>
            </a:r>
            <a:endParaRPr sz="1800"/>
          </a:p>
          <a:p>
            <a:pPr marL="914400" lvl="1" indent="-342900" algn="l" rtl="0">
              <a:spcBef>
                <a:spcPts val="0"/>
              </a:spcBef>
              <a:spcAft>
                <a:spcPts val="0"/>
              </a:spcAft>
              <a:buSzPts val="1800"/>
              <a:buChar char="○"/>
            </a:pPr>
            <a:r>
              <a:rPr lang="en-US" sz="1800"/>
              <a:t>last, different poisoning attacks should be used until model performance is visibly reduced.  This will help researchers understand what types of tailored attacks hackers might use and help them build their model to appropriately defend against such attacks</a:t>
            </a:r>
            <a:endParaRPr sz="1800"/>
          </a:p>
        </p:txBody>
      </p:sp>
      <p:sp>
        <p:nvSpPr>
          <p:cNvPr id="413" name="Google Shape;413;g1c20a1dfd8a_0_7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bde37a5726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bde37a5726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g1bde37a5726_0_1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bde37a572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bde37a5726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1bde37a5726_0_1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c20a1dfd8a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c20a1dfd8a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US" sz="1600"/>
              <a:t>In 2019, 65% of business leaders felt their cybersecurity risks were increasing, and in that same year the average cost of a malware attack on a company was $2.6 million dollars.</a:t>
            </a:r>
            <a:endParaRPr sz="1600"/>
          </a:p>
          <a:p>
            <a:pPr marL="457200" lvl="0" indent="-330200" algn="l" rtl="0">
              <a:spcBef>
                <a:spcPts val="1000"/>
              </a:spcBef>
              <a:spcAft>
                <a:spcPts val="0"/>
              </a:spcAft>
              <a:buSzPts val="1600"/>
              <a:buChar char="●"/>
            </a:pPr>
            <a:r>
              <a:rPr lang="en-US" sz="1600"/>
              <a:t>In 2019, attacks on Internet of thing devices tripled in the first half of the year.</a:t>
            </a:r>
            <a:endParaRPr sz="1600"/>
          </a:p>
          <a:p>
            <a:pPr marL="914400" lvl="1" indent="-330200" algn="l" rtl="0">
              <a:spcBef>
                <a:spcPts val="1000"/>
              </a:spcBef>
              <a:spcAft>
                <a:spcPts val="0"/>
              </a:spcAft>
              <a:buSzPts val="1600"/>
              <a:buChar char="○"/>
            </a:pPr>
            <a:r>
              <a:rPr lang="en-US" sz="1600"/>
              <a:t>IoT devices are objects that operates through the internet, enabling the transfer of data among objects or people automatically without human intervention. </a:t>
            </a:r>
            <a:endParaRPr sz="1600"/>
          </a:p>
          <a:p>
            <a:pPr marL="457200" lvl="0" indent="-330200" algn="l" rtl="0">
              <a:spcBef>
                <a:spcPts val="1000"/>
              </a:spcBef>
              <a:spcAft>
                <a:spcPts val="0"/>
              </a:spcAft>
              <a:buSzPts val="1600"/>
              <a:buChar char="●"/>
            </a:pPr>
            <a:r>
              <a:rPr lang="en-US" sz="1600"/>
              <a:t>Prior to 2019, Mirai, a type of botnet, was the third most common threat to these devices</a:t>
            </a:r>
            <a:endParaRPr sz="1600"/>
          </a:p>
          <a:p>
            <a:pPr marL="457200" lvl="0" indent="-330200" algn="l" rtl="0">
              <a:spcBef>
                <a:spcPts val="1000"/>
              </a:spcBef>
              <a:spcAft>
                <a:spcPts val="0"/>
              </a:spcAft>
              <a:buSzPts val="1600"/>
              <a:buChar char="●"/>
            </a:pPr>
            <a:r>
              <a:rPr lang="en-US" sz="1600"/>
              <a:t>In 2020, 64% of americans admitted to never verifying if they suffered a data breach.</a:t>
            </a:r>
            <a:endParaRPr sz="1600"/>
          </a:p>
          <a:p>
            <a:pPr marL="457200" lvl="0" indent="-330200" algn="l" rtl="0">
              <a:spcBef>
                <a:spcPts val="1000"/>
              </a:spcBef>
              <a:spcAft>
                <a:spcPts val="0"/>
              </a:spcAft>
              <a:buSzPts val="1600"/>
              <a:buChar char="●"/>
            </a:pPr>
            <a:r>
              <a:rPr lang="en-US" sz="1600"/>
              <a:t>And it is projected that by 2025 there will be 41.6 billion connected iot devices generating 79 zettabytes of data. In case it is difficult to comprehend, all of the worlds data in 2020 was measured to be 64 zettabytes. So by 2025, iot devices alone will generate enough data to surpass the world's data in 2020, and the world's data in total in 2025 is projected to hit over 170 zettabytes.</a:t>
            </a:r>
            <a:endParaRPr sz="1600"/>
          </a:p>
          <a:p>
            <a:pPr marL="457200" lvl="0" indent="-330200" algn="l" rtl="0">
              <a:spcBef>
                <a:spcPts val="1000"/>
              </a:spcBef>
              <a:spcAft>
                <a:spcPts val="0"/>
              </a:spcAft>
              <a:buSzPts val="1600"/>
              <a:buChar char="●"/>
            </a:pPr>
            <a:r>
              <a:rPr lang="en-US" sz="1600"/>
              <a:t>By 2025, damage related to cybercrime is also projected to hit $10.5 trillion dollars annually. </a:t>
            </a:r>
            <a:endParaRPr sz="1600"/>
          </a:p>
          <a:p>
            <a:pPr marL="457200" lvl="0" indent="-330200" algn="l" rtl="0">
              <a:spcBef>
                <a:spcPts val="1000"/>
              </a:spcBef>
              <a:spcAft>
                <a:spcPts val="0"/>
              </a:spcAft>
              <a:buSzPts val="1600"/>
              <a:buChar char="●"/>
            </a:pPr>
            <a:r>
              <a:rPr lang="en-US" sz="1600"/>
              <a:t>As technology advances and the number of devices increase, cybercrime will only grow. Iot devices are especially susceptible to cyber attacks because they are manufactured to have very weak credentials, and once a vulnerability is found in one, all other devices that have gone through the same or similar production will have sed vulnerability.</a:t>
            </a:r>
            <a:endParaRPr sz="1600"/>
          </a:p>
          <a:p>
            <a:pPr marL="0" lvl="0" indent="0" algn="l" rtl="0">
              <a:spcBef>
                <a:spcPts val="1000"/>
              </a:spcBef>
              <a:spcAft>
                <a:spcPts val="1000"/>
              </a:spcAft>
              <a:buNone/>
            </a:pPr>
            <a:endParaRPr sz="1600"/>
          </a:p>
        </p:txBody>
      </p:sp>
      <p:sp>
        <p:nvSpPr>
          <p:cNvPr id="76" name="Google Shape;76;g1c20a1dfd8a_0_8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c56ff1860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c56ff1860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US" sz="1800"/>
              <a:t>Alongside the weak credentials and ample set of vulnerabilities, websites like Shodan make hacking these devices layman’s work</a:t>
            </a:r>
            <a:endParaRPr sz="1800"/>
          </a:p>
          <a:p>
            <a:pPr marL="457200" lvl="0" indent="-342900" algn="l" rtl="0">
              <a:spcBef>
                <a:spcPts val="1000"/>
              </a:spcBef>
              <a:spcAft>
                <a:spcPts val="1000"/>
              </a:spcAft>
              <a:buClr>
                <a:schemeClr val="dk1"/>
              </a:buClr>
              <a:buSzPts val="1800"/>
              <a:buChar char="●"/>
            </a:pPr>
            <a:r>
              <a:rPr lang="en-US" sz="1800"/>
              <a:t>Shodan if you don't know is a search engine that shows you iot devices connected to the internet as well as their vulnerabilities. Through this website, hacking these devices has become so easy, the average joes could be looking through someone's camera or monitoring air traffic control with the click of a button.</a:t>
            </a:r>
            <a:endParaRPr sz="1800"/>
          </a:p>
        </p:txBody>
      </p:sp>
      <p:sp>
        <p:nvSpPr>
          <p:cNvPr id="84" name="Google Shape;84;g1c56ff18604_0_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c20a1dfd8a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c20a1dfd8a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1800"/>
              <a:t>Before serving the hacker today, botnets were originally developed to assist with the administration of Internet Relay Chat (IRC) Servers</a:t>
            </a:r>
            <a:endParaRPr sz="1800"/>
          </a:p>
          <a:p>
            <a:pPr marL="457200" lvl="0" indent="-342900" algn="l" rtl="0">
              <a:spcBef>
                <a:spcPts val="0"/>
              </a:spcBef>
              <a:spcAft>
                <a:spcPts val="0"/>
              </a:spcAft>
              <a:buSzPts val="1800"/>
              <a:buChar char="●"/>
            </a:pPr>
            <a:r>
              <a:rPr lang="en-US" sz="1800"/>
              <a:t>IRC became a popular method used by botmasters to send commands to individual computers in their botnet through specific channels, public IRC networks, or separate IRC servers </a:t>
            </a:r>
            <a:endParaRPr sz="1800"/>
          </a:p>
          <a:p>
            <a:pPr marL="457200" lvl="0" indent="-342900" algn="l" rtl="0">
              <a:spcBef>
                <a:spcPts val="0"/>
              </a:spcBef>
              <a:spcAft>
                <a:spcPts val="0"/>
              </a:spcAft>
              <a:buSzPts val="1800"/>
              <a:buChar char="●"/>
            </a:pPr>
            <a:r>
              <a:rPr lang="en-US" sz="1800"/>
              <a:t>The phrase command and control was coined after the server containing the channels used to control the bots, and its is a critical component of botnet infrastructure</a:t>
            </a:r>
            <a:endParaRPr sz="1800"/>
          </a:p>
          <a:p>
            <a:pPr marL="457200" lvl="0" indent="-342900" algn="l" rtl="0">
              <a:spcBef>
                <a:spcPts val="0"/>
              </a:spcBef>
              <a:spcAft>
                <a:spcPts val="0"/>
              </a:spcAft>
              <a:buSzPts val="1800"/>
              <a:buChar char="●"/>
            </a:pPr>
            <a:r>
              <a:rPr lang="en-US" sz="1800"/>
              <a:t>There are three main types of of command and control structures for botnets, known as centralized, decentralized, and hybridized</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600"/>
              <a:t>IRC is a text-based protocol developed in 1988 used by connected computers for real-time text messaging.</a:t>
            </a:r>
            <a:endParaRPr sz="1600"/>
          </a:p>
        </p:txBody>
      </p:sp>
      <p:sp>
        <p:nvSpPr>
          <p:cNvPr id="97" name="Google Shape;97;g1c20a1dfd8a_0_6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c20a1dfd8a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c20a1dfd8a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600"/>
              <a:t>In a centralized architecture, bots are controlled by a single server. For instance, the image in the left all the bots are controlled by one server, and on the right there are two servers but all of the bots are still controlled by one of the two servers. </a:t>
            </a:r>
            <a:endParaRPr sz="1600"/>
          </a:p>
        </p:txBody>
      </p:sp>
      <p:sp>
        <p:nvSpPr>
          <p:cNvPr id="105" name="Google Shape;105;g1c20a1dfd8a_0_8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c20a1dfd8a_0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c20a1dfd8a_0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US" sz="1600"/>
              <a:t>In a decentralized architecture, Peer-to-Peer (P2P) protocols are used so that many or  all of the bots are connected. A peer-to-peer (P2P) service is a decentralized platform whereby two individuals interact directly with each other, without intermediation by a third party</a:t>
            </a:r>
            <a:endParaRPr sz="1600"/>
          </a:p>
        </p:txBody>
      </p:sp>
      <p:sp>
        <p:nvSpPr>
          <p:cNvPr id="114" name="Google Shape;114;g1c20a1dfd8a_0_9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tro slide">
  <p:cSld name="Entro slide">
    <p:spTree>
      <p:nvGrpSpPr>
        <p:cNvPr id="1" name="Shape 16"/>
        <p:cNvGrpSpPr/>
        <p:nvPr/>
      </p:nvGrpSpPr>
      <p:grpSpPr>
        <a:xfrm>
          <a:off x="0" y="0"/>
          <a:ext cx="0" cy="0"/>
          <a:chOff x="0" y="0"/>
          <a:chExt cx="0" cy="0"/>
        </a:xfrm>
      </p:grpSpPr>
      <p:pic>
        <p:nvPicPr>
          <p:cNvPr id="17" name="Google Shape;17;p2" descr="Slide 1_Background.png"/>
          <p:cNvPicPr preferRelativeResize="0"/>
          <p:nvPr/>
        </p:nvPicPr>
        <p:blipFill rotWithShape="1">
          <a:blip r:embed="rId2">
            <a:alphaModFix/>
          </a:blip>
          <a:srcRect/>
          <a:stretch/>
        </p:blipFill>
        <p:spPr>
          <a:xfrm>
            <a:off x="-5791" y="0"/>
            <a:ext cx="9157262" cy="5158161"/>
          </a:xfrm>
          <a:prstGeom prst="rect">
            <a:avLst/>
          </a:prstGeom>
          <a:noFill/>
          <a:ln>
            <a:noFill/>
          </a:ln>
        </p:spPr>
      </p:pic>
      <p:pic>
        <p:nvPicPr>
          <p:cNvPr id="18" name="Google Shape;18;p2" descr="OPI_MU Est1809.ai"/>
          <p:cNvPicPr preferRelativeResize="0"/>
          <p:nvPr/>
        </p:nvPicPr>
        <p:blipFill rotWithShape="1">
          <a:blip r:embed="rId3">
            <a:alphaModFix/>
          </a:blip>
          <a:srcRect/>
          <a:stretch/>
        </p:blipFill>
        <p:spPr>
          <a:xfrm>
            <a:off x="2928470" y="1038057"/>
            <a:ext cx="3264599" cy="321479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copy">
  <p:cSld name="Title slide - copy">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60218" y="324450"/>
            <a:ext cx="8016997" cy="74275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b="1" i="0" u="none" strike="noStrike" cap="none">
                <a:solidFill>
                  <a:schemeClr val="dk1"/>
                </a:solidFill>
                <a:latin typeface="Roboto Slab"/>
                <a:ea typeface="Roboto Slab"/>
                <a:cs typeface="Roboto Slab"/>
                <a:sym typeface="Roboto Slab"/>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2"/>
          </p:nvPr>
        </p:nvSpPr>
        <p:spPr>
          <a:xfrm>
            <a:off x="360218" y="1387826"/>
            <a:ext cx="7908907" cy="228282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30000"/>
              </a:lnSpc>
              <a:spcBef>
                <a:spcPts val="32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 image - bullets">
  <p:cSld name="Title Slide w/ image - bullets">
    <p:bg>
      <p:bgPr>
        <a:solidFill>
          <a:schemeClr val="lt1"/>
        </a:solidFill>
        <a:effectLst/>
      </p:bgPr>
    </p:bg>
    <p:spTree>
      <p:nvGrpSpPr>
        <p:cNvPr id="1" name="Shape 22"/>
        <p:cNvGrpSpPr/>
        <p:nvPr/>
      </p:nvGrpSpPr>
      <p:grpSpPr>
        <a:xfrm>
          <a:off x="0" y="0"/>
          <a:ext cx="0" cy="0"/>
          <a:chOff x="0" y="0"/>
          <a:chExt cx="0" cy="0"/>
        </a:xfrm>
      </p:grpSpPr>
      <p:sp>
        <p:nvSpPr>
          <p:cNvPr id="23" name="Google Shape;23;p4"/>
          <p:cNvSpPr>
            <a:spLocks noGrp="1"/>
          </p:cNvSpPr>
          <p:nvPr>
            <p:ph type="pic" idx="2"/>
          </p:nvPr>
        </p:nvSpPr>
        <p:spPr>
          <a:xfrm>
            <a:off x="789778" y="1431924"/>
            <a:ext cx="3691896" cy="2925763"/>
          </a:xfrm>
          <a:prstGeom prst="rect">
            <a:avLst/>
          </a:prstGeom>
          <a:solidFill>
            <a:schemeClr val="lt1"/>
          </a:solid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body" idx="1"/>
          </p:nvPr>
        </p:nvSpPr>
        <p:spPr>
          <a:xfrm>
            <a:off x="373726" y="324450"/>
            <a:ext cx="8016997" cy="74275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b="1" i="0" u="none" strike="noStrike" cap="none">
                <a:solidFill>
                  <a:schemeClr val="dk1"/>
                </a:solidFill>
                <a:latin typeface="Roboto Slab"/>
                <a:ea typeface="Roboto Slab"/>
                <a:cs typeface="Roboto Slab"/>
                <a:sym typeface="Roboto Slab"/>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body" idx="3"/>
          </p:nvPr>
        </p:nvSpPr>
        <p:spPr>
          <a:xfrm>
            <a:off x="4891347" y="1461476"/>
            <a:ext cx="3537545" cy="32259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28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4"/>
          </p:nvPr>
        </p:nvSpPr>
        <p:spPr>
          <a:xfrm>
            <a:off x="4891347" y="1886961"/>
            <a:ext cx="3537545" cy="216531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p:nvPr/>
        </p:nvSpPr>
        <p:spPr>
          <a:xfrm>
            <a:off x="3817451" y="4116260"/>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w copy">
  <p:cSld name="Image w copy">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69610" y="308166"/>
            <a:ext cx="8229600" cy="582231"/>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3200"/>
              <a:buFont typeface="Roboto Slab"/>
              <a:buNone/>
              <a:defRPr sz="3200" b="1" i="0" u="none" strike="noStrike" cap="none">
                <a:solidFill>
                  <a:schemeClr val="dk1"/>
                </a:solidFill>
                <a:latin typeface="Roboto Slab"/>
                <a:ea typeface="Roboto Slab"/>
                <a:cs typeface="Roboto Slab"/>
                <a:sym typeface="Roboto Slab"/>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0" name="Google Shape;30;p5"/>
          <p:cNvSpPr>
            <a:spLocks noGrp="1"/>
          </p:cNvSpPr>
          <p:nvPr>
            <p:ph type="clipArt" idx="2"/>
          </p:nvPr>
        </p:nvSpPr>
        <p:spPr>
          <a:xfrm>
            <a:off x="369610" y="1049262"/>
            <a:ext cx="8229600" cy="2511425"/>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1"/>
          </p:nvPr>
        </p:nvSpPr>
        <p:spPr>
          <a:xfrm>
            <a:off x="369610" y="3714337"/>
            <a:ext cx="8229600" cy="766839"/>
          </a:xfrm>
          <a:prstGeom prst="rect">
            <a:avLst/>
          </a:prstGeom>
          <a:noFill/>
          <a:ln>
            <a:noFill/>
          </a:ln>
        </p:spPr>
        <p:txBody>
          <a:bodyPr spcFirstLastPara="1" wrap="square" lIns="91425" tIns="91425" rIns="91425" bIns="91425" anchor="t" anchorCtr="0">
            <a:noAutofit/>
          </a:bodyPr>
          <a:lstStyle>
            <a:lvl1pPr marL="457200" marR="0" lvl="0" indent="-228600" algn="just"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just"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2pPr>
            <a:lvl3pPr marL="1371600" marR="0" lvl="2" indent="-228600" algn="just"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just"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228600" algn="just"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rt Graphic with Bullets">
  <p:cSld name="Chart Graphic with Bullets">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373726" y="324450"/>
            <a:ext cx="8016997" cy="74275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b="1" i="0" u="none" strike="noStrike" cap="none">
                <a:solidFill>
                  <a:schemeClr val="dk1"/>
                </a:solidFill>
                <a:latin typeface="Roboto Slab"/>
                <a:ea typeface="Roboto Slab"/>
                <a:cs typeface="Roboto Slab"/>
                <a:sym typeface="Roboto Slab"/>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2"/>
          </p:nvPr>
        </p:nvSpPr>
        <p:spPr>
          <a:xfrm>
            <a:off x="5155775" y="1464366"/>
            <a:ext cx="3234948" cy="2724877"/>
          </a:xfrm>
          <a:prstGeom prst="rect">
            <a:avLst/>
          </a:prstGeom>
          <a:noFill/>
          <a:ln>
            <a:noFill/>
          </a:ln>
        </p:spPr>
        <p:txBody>
          <a:bodyPr spcFirstLastPara="1" wrap="square" lIns="91425" tIns="91425" rIns="91425" bIns="91425" anchor="t" anchorCtr="0">
            <a:noAutofit/>
          </a:bodyPr>
          <a:lstStyle>
            <a:lvl1pPr marL="457200" marR="0" lvl="0" indent="-309880" algn="l" rtl="0">
              <a:spcBef>
                <a:spcPts val="320"/>
              </a:spcBef>
              <a:spcAft>
                <a:spcPts val="0"/>
              </a:spcAft>
              <a:buClr>
                <a:schemeClr val="dk1"/>
              </a:buClr>
              <a:buSzPts val="1280"/>
              <a:buFont typeface="Merriweather Sans"/>
              <a:buChar char="»"/>
              <a:defRPr sz="1600" b="0" i="0" u="none" strike="noStrike" cap="none">
                <a:solidFill>
                  <a:schemeClr val="dk1"/>
                </a:solidFill>
                <a:latin typeface="Helvetica Neue"/>
                <a:ea typeface="Helvetica Neue"/>
                <a:cs typeface="Helvetica Neue"/>
                <a:sym typeface="Helvetica Neue"/>
              </a:defRPr>
            </a:lvl1pPr>
            <a:lvl2pPr marL="914400" marR="0" lvl="1" indent="-309880" algn="l" rtl="0">
              <a:spcBef>
                <a:spcPts val="320"/>
              </a:spcBef>
              <a:spcAft>
                <a:spcPts val="0"/>
              </a:spcAft>
              <a:buClr>
                <a:schemeClr val="dk1"/>
              </a:buClr>
              <a:buSzPts val="1280"/>
              <a:buFont typeface="Merriweather Sans"/>
              <a:buChar char="›"/>
              <a:defRPr sz="1600" b="0" i="0" u="none" strike="noStrike" cap="none">
                <a:solidFill>
                  <a:schemeClr val="dk1"/>
                </a:solidFill>
                <a:latin typeface="Helvetica Neue"/>
                <a:ea typeface="Helvetica Neue"/>
                <a:cs typeface="Helvetica Neue"/>
                <a:sym typeface="Helvetica Neue"/>
              </a:defRPr>
            </a:lvl2pPr>
            <a:lvl3pPr marL="1371600" marR="0" lvl="2" indent="-309880" algn="l" rtl="0">
              <a:spcBef>
                <a:spcPts val="320"/>
              </a:spcBef>
              <a:spcAft>
                <a:spcPts val="0"/>
              </a:spcAft>
              <a:buClr>
                <a:schemeClr val="dk1"/>
              </a:buClr>
              <a:buSzPts val="1280"/>
              <a:buFont typeface="Merriweather Sans"/>
              <a:buChar char="▸"/>
              <a:defRPr sz="1600" b="0" i="0" u="none" strike="noStrike" cap="none">
                <a:solidFill>
                  <a:schemeClr val="dk1"/>
                </a:solidFill>
                <a:latin typeface="Helvetica Neue"/>
                <a:ea typeface="Helvetica Neue"/>
                <a:cs typeface="Helvetica Neue"/>
                <a:sym typeface="Helvetica Neue"/>
              </a:defRPr>
            </a:lvl3pPr>
            <a:lvl4pPr marL="1828800" marR="0" lvl="3" indent="-299719" algn="l" rtl="0">
              <a:spcBef>
                <a:spcPts val="280"/>
              </a:spcBef>
              <a:spcAft>
                <a:spcPts val="0"/>
              </a:spcAft>
              <a:buClr>
                <a:schemeClr val="dk1"/>
              </a:buClr>
              <a:buSzPts val="1120"/>
              <a:buFont typeface="Merriweather Sans"/>
              <a:buChar char="–"/>
              <a:defRPr sz="1400" b="0" i="0" u="none" strike="noStrike" cap="none">
                <a:solidFill>
                  <a:schemeClr val="dk1"/>
                </a:solidFill>
                <a:latin typeface="Helvetica Neue"/>
                <a:ea typeface="Helvetica Neue"/>
                <a:cs typeface="Helvetica Neue"/>
                <a:sym typeface="Helvetica Neue"/>
              </a:defRPr>
            </a:lvl4pPr>
            <a:lvl5pPr marL="2286000" marR="0" lvl="4" indent="-299720" algn="l" rtl="0">
              <a:spcBef>
                <a:spcPts val="280"/>
              </a:spcBef>
              <a:spcAft>
                <a:spcPts val="0"/>
              </a:spcAft>
              <a:buClr>
                <a:schemeClr val="dk1"/>
              </a:buClr>
              <a:buSzPts val="1120"/>
              <a:buFont typeface="Merriweather Sans"/>
              <a:buChar char="»"/>
              <a:defRPr sz="14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Google Shape;35;p6"/>
          <p:cNvSpPr>
            <a:spLocks noGrp="1"/>
          </p:cNvSpPr>
          <p:nvPr>
            <p:ph type="chart" idx="3"/>
          </p:nvPr>
        </p:nvSpPr>
        <p:spPr>
          <a:xfrm>
            <a:off x="713524" y="1374327"/>
            <a:ext cx="3776662" cy="2884488"/>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Bullets, 2 Column">
  <p:cSld name="Title Slide - Bullets, 2 Column">
    <p:bg>
      <p:bgPr>
        <a:solidFill>
          <a:schemeClr val="lt1"/>
        </a:solid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373726" y="324450"/>
            <a:ext cx="8016997" cy="584706"/>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b="1" i="0" u="none" strike="noStrike" cap="none">
                <a:solidFill>
                  <a:schemeClr val="dk1"/>
                </a:solidFill>
                <a:latin typeface="Roboto Slab"/>
                <a:ea typeface="Roboto Slab"/>
                <a:cs typeface="Roboto Slab"/>
                <a:sym typeface="Roboto Slab"/>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Google Shape;38;p7"/>
          <p:cNvSpPr txBox="1">
            <a:spLocks noGrp="1"/>
          </p:cNvSpPr>
          <p:nvPr>
            <p:ph type="body" idx="2"/>
          </p:nvPr>
        </p:nvSpPr>
        <p:spPr>
          <a:xfrm>
            <a:off x="373727" y="1464366"/>
            <a:ext cx="8016996" cy="2724877"/>
          </a:xfrm>
          <a:prstGeom prst="rect">
            <a:avLst/>
          </a:prstGeom>
          <a:noFill/>
          <a:ln>
            <a:noFill/>
          </a:ln>
        </p:spPr>
        <p:txBody>
          <a:bodyPr spcFirstLastPara="1" wrap="square" lIns="91425" tIns="91425" rIns="91425" bIns="91425" anchor="t" anchorCtr="0">
            <a:noAutofit/>
          </a:bodyPr>
          <a:lstStyle>
            <a:lvl1pPr marL="457200" marR="0" lvl="0" indent="-309880" algn="l" rtl="0">
              <a:spcBef>
                <a:spcPts val="320"/>
              </a:spcBef>
              <a:spcAft>
                <a:spcPts val="0"/>
              </a:spcAft>
              <a:buClr>
                <a:schemeClr val="dk1"/>
              </a:buClr>
              <a:buSzPts val="1280"/>
              <a:buFont typeface="Merriweather Sans"/>
              <a:buChar char="»"/>
              <a:defRPr sz="1600" b="0" i="0" u="none" strike="noStrike" cap="none">
                <a:solidFill>
                  <a:schemeClr val="dk1"/>
                </a:solidFill>
                <a:latin typeface="Helvetica Neue"/>
                <a:ea typeface="Helvetica Neue"/>
                <a:cs typeface="Helvetica Neue"/>
                <a:sym typeface="Helvetica Neue"/>
              </a:defRPr>
            </a:lvl1pPr>
            <a:lvl2pPr marL="914400" marR="0" lvl="1" indent="-309880" algn="l" rtl="0">
              <a:spcBef>
                <a:spcPts val="320"/>
              </a:spcBef>
              <a:spcAft>
                <a:spcPts val="0"/>
              </a:spcAft>
              <a:buClr>
                <a:schemeClr val="dk1"/>
              </a:buClr>
              <a:buSzPts val="1280"/>
              <a:buFont typeface="Merriweather Sans"/>
              <a:buChar char="›"/>
              <a:defRPr sz="1600" b="0" i="0" u="none" strike="noStrike" cap="none">
                <a:solidFill>
                  <a:schemeClr val="dk1"/>
                </a:solidFill>
                <a:latin typeface="Helvetica Neue"/>
                <a:ea typeface="Helvetica Neue"/>
                <a:cs typeface="Helvetica Neue"/>
                <a:sym typeface="Helvetica Neue"/>
              </a:defRPr>
            </a:lvl2pPr>
            <a:lvl3pPr marL="1371600" marR="0" lvl="2" indent="-309880" algn="l" rtl="0">
              <a:spcBef>
                <a:spcPts val="320"/>
              </a:spcBef>
              <a:spcAft>
                <a:spcPts val="0"/>
              </a:spcAft>
              <a:buClr>
                <a:schemeClr val="dk1"/>
              </a:buClr>
              <a:buSzPts val="1280"/>
              <a:buFont typeface="Merriweather Sans"/>
              <a:buChar char="▸"/>
              <a:defRPr sz="1600" b="0" i="0" u="none" strike="noStrike" cap="none">
                <a:solidFill>
                  <a:schemeClr val="dk1"/>
                </a:solidFill>
                <a:latin typeface="Helvetica Neue"/>
                <a:ea typeface="Helvetica Neue"/>
                <a:cs typeface="Helvetica Neue"/>
                <a:sym typeface="Helvetica Neue"/>
              </a:defRPr>
            </a:lvl3pPr>
            <a:lvl4pPr marL="1828800" marR="0" lvl="3" indent="-299719" algn="l" rtl="0">
              <a:spcBef>
                <a:spcPts val="280"/>
              </a:spcBef>
              <a:spcAft>
                <a:spcPts val="0"/>
              </a:spcAft>
              <a:buClr>
                <a:schemeClr val="dk1"/>
              </a:buClr>
              <a:buSzPts val="1120"/>
              <a:buFont typeface="Merriweather Sans"/>
              <a:buChar char="–"/>
              <a:defRPr sz="1400" b="0" i="0" u="none" strike="noStrike" cap="none">
                <a:solidFill>
                  <a:schemeClr val="dk1"/>
                </a:solidFill>
                <a:latin typeface="Helvetica Neue"/>
                <a:ea typeface="Helvetica Neue"/>
                <a:cs typeface="Helvetica Neue"/>
                <a:sym typeface="Helvetica Neue"/>
              </a:defRPr>
            </a:lvl4pPr>
            <a:lvl5pPr marL="2286000" marR="0" lvl="4" indent="-299720" algn="l" rtl="0">
              <a:spcBef>
                <a:spcPts val="280"/>
              </a:spcBef>
              <a:spcAft>
                <a:spcPts val="0"/>
              </a:spcAft>
              <a:buClr>
                <a:schemeClr val="dk1"/>
              </a:buClr>
              <a:buSzPts val="1120"/>
              <a:buFont typeface="Merriweather Sans"/>
              <a:buChar char="»"/>
              <a:defRPr sz="14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body" idx="3"/>
          </p:nvPr>
        </p:nvSpPr>
        <p:spPr>
          <a:xfrm>
            <a:off x="373727" y="942604"/>
            <a:ext cx="4554166" cy="47318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2pPr>
            <a:lvl3pPr marL="1371600" marR="0" lvl="2" indent="-228600" algn="l" rtl="0">
              <a:spcBef>
                <a:spcPts val="40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3pPr>
            <a:lvl4pPr marL="1828800" marR="0" lvl="3" indent="-228600" algn="l" rtl="0">
              <a:spcBef>
                <a:spcPts val="40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4pPr>
            <a:lvl5pPr marL="2286000" marR="0" lvl="4" indent="-228600" algn="l" rtl="0">
              <a:spcBef>
                <a:spcPts val="40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40" name="Google Shape;40;p7"/>
          <p:cNvCxnSpPr/>
          <p:nvPr/>
        </p:nvCxnSpPr>
        <p:spPr>
          <a:xfrm>
            <a:off x="512523" y="1374145"/>
            <a:ext cx="3547236" cy="0"/>
          </a:xfrm>
          <a:prstGeom prst="straightConnector1">
            <a:avLst/>
          </a:prstGeom>
          <a:noFill/>
          <a:ln w="19050" cap="flat" cmpd="sng">
            <a:solidFill>
              <a:srgbClr val="C80A2A"/>
            </a:solidFill>
            <a:prstDash val="dot"/>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1"/>
          <p:cNvCxnSpPr/>
          <p:nvPr/>
        </p:nvCxnSpPr>
        <p:spPr>
          <a:xfrm>
            <a:off x="2671807" y="4803588"/>
            <a:ext cx="6293960" cy="0"/>
          </a:xfrm>
          <a:prstGeom prst="straightConnector1">
            <a:avLst/>
          </a:prstGeom>
          <a:noFill/>
          <a:ln w="25400" cap="flat" cmpd="sng">
            <a:solidFill>
              <a:srgbClr val="D21B37"/>
            </a:solidFill>
            <a:prstDash val="solid"/>
            <a:round/>
            <a:headEnd type="none" w="sm" len="sm"/>
            <a:tailEnd type="none" w="sm" len="sm"/>
          </a:ln>
        </p:spPr>
      </p:cxnSp>
      <p:pic>
        <p:nvPicPr>
          <p:cNvPr id="11" name="Google Shape;11;p1"/>
          <p:cNvPicPr preferRelativeResize="0"/>
          <p:nvPr/>
        </p:nvPicPr>
        <p:blipFill rotWithShape="1">
          <a:blip r:embed="rId8">
            <a:alphaModFix/>
          </a:blip>
          <a:srcRect/>
          <a:stretch/>
        </p:blipFill>
        <p:spPr>
          <a:xfrm>
            <a:off x="224117" y="4606628"/>
            <a:ext cx="2363560" cy="367886"/>
          </a:xfrm>
          <a:prstGeom prst="rect">
            <a:avLst/>
          </a:prstGeom>
          <a:noFill/>
          <a:ln>
            <a:noFill/>
          </a:ln>
        </p:spPr>
      </p:pic>
      <p:grpSp>
        <p:nvGrpSpPr>
          <p:cNvPr id="12" name="Google Shape;12;p1"/>
          <p:cNvGrpSpPr/>
          <p:nvPr/>
        </p:nvGrpSpPr>
        <p:grpSpPr>
          <a:xfrm>
            <a:off x="7182874" y="4868515"/>
            <a:ext cx="1796773" cy="194925"/>
            <a:chOff x="7182874" y="4868515"/>
            <a:chExt cx="1796773" cy="194925"/>
          </a:xfrm>
        </p:grpSpPr>
        <p:sp>
          <p:nvSpPr>
            <p:cNvPr id="13" name="Google Shape;13;p1"/>
            <p:cNvSpPr txBox="1"/>
            <p:nvPr/>
          </p:nvSpPr>
          <p:spPr>
            <a:xfrm>
              <a:off x="7182874" y="4868515"/>
              <a:ext cx="860335" cy="194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21B37"/>
                </a:buClr>
                <a:buSzPts val="1000"/>
                <a:buFont typeface="Helvetica Neue"/>
                <a:buNone/>
              </a:pPr>
              <a:r>
                <a:rPr lang="en-US" sz="1000" b="0" i="0" u="none" strike="noStrike" cap="none" baseline="30000">
                  <a:solidFill>
                    <a:srgbClr val="D21B37"/>
                  </a:solidFill>
                  <a:latin typeface="Helvetica Neue"/>
                  <a:ea typeface="Helvetica Neue"/>
                  <a:cs typeface="Helvetica Neue"/>
                  <a:sym typeface="Helvetica Neue"/>
                </a:rPr>
                <a:t>MiamiOH.edu/cec</a:t>
              </a:r>
              <a:endParaRPr sz="1000" b="0" i="0" u="none" strike="noStrike" cap="none" baseline="30000">
                <a:solidFill>
                  <a:srgbClr val="D21B37"/>
                </a:solidFill>
                <a:latin typeface="Helvetica Neue"/>
                <a:ea typeface="Helvetica Neue"/>
                <a:cs typeface="Helvetica Neue"/>
                <a:sym typeface="Helvetica Neue"/>
              </a:endParaRPr>
            </a:p>
          </p:txBody>
        </p:sp>
        <p:sp>
          <p:nvSpPr>
            <p:cNvPr id="14" name="Google Shape;14;p1"/>
            <p:cNvSpPr txBox="1"/>
            <p:nvPr/>
          </p:nvSpPr>
          <p:spPr>
            <a:xfrm>
              <a:off x="8172824" y="4868515"/>
              <a:ext cx="806823" cy="194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21B37"/>
                </a:buClr>
                <a:buSzPts val="1000"/>
                <a:buFont typeface="Helvetica Neue"/>
                <a:buNone/>
              </a:pPr>
              <a:r>
                <a:rPr lang="en-US" sz="1000" b="0" i="0" u="none" strike="noStrike" cap="none" baseline="30000">
                  <a:solidFill>
                    <a:srgbClr val="D21B37"/>
                  </a:solidFill>
                  <a:latin typeface="Helvetica Neue"/>
                  <a:ea typeface="Helvetica Neue"/>
                  <a:cs typeface="Helvetica Neue"/>
                  <a:sym typeface="Helvetica Neue"/>
                </a:rPr>
                <a:t>MiamiOHcec</a:t>
              </a:r>
              <a:endParaRPr sz="1000" b="0" i="0" u="none" strike="noStrike" cap="none" baseline="30000">
                <a:solidFill>
                  <a:srgbClr val="D21B37"/>
                </a:solidFill>
                <a:latin typeface="Helvetica Neue"/>
                <a:ea typeface="Helvetica Neue"/>
                <a:cs typeface="Helvetica Neue"/>
                <a:sym typeface="Helvetica Neue"/>
              </a:endParaRPr>
            </a:p>
          </p:txBody>
        </p:sp>
        <p:pic>
          <p:nvPicPr>
            <p:cNvPr id="15" name="Google Shape;15;p1" descr="Facebook-186.ai"/>
            <p:cNvPicPr preferRelativeResize="0"/>
            <p:nvPr/>
          </p:nvPicPr>
          <p:blipFill rotWithShape="1">
            <a:blip r:embed="rId9">
              <a:alphaModFix/>
            </a:blip>
            <a:srcRect/>
            <a:stretch/>
          </p:blipFill>
          <p:spPr>
            <a:xfrm>
              <a:off x="8104744" y="4868515"/>
              <a:ext cx="146050" cy="14605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9"/>
          <p:cNvPicPr preferRelativeResize="0"/>
          <p:nvPr/>
        </p:nvPicPr>
        <p:blipFill>
          <a:blip r:embed="rId3">
            <a:alphaModFix amt="17000"/>
          </a:blip>
          <a:stretch>
            <a:fillRect/>
          </a:stretch>
        </p:blipFill>
        <p:spPr>
          <a:xfrm>
            <a:off x="7672974" y="3641000"/>
            <a:ext cx="1015226" cy="1015250"/>
          </a:xfrm>
          <a:prstGeom prst="rect">
            <a:avLst/>
          </a:prstGeom>
          <a:noFill/>
          <a:ln>
            <a:noFill/>
          </a:ln>
        </p:spPr>
      </p:pic>
      <p:pic>
        <p:nvPicPr>
          <p:cNvPr id="125" name="Google Shape;125;p19"/>
          <p:cNvPicPr preferRelativeResize="0"/>
          <p:nvPr/>
        </p:nvPicPr>
        <p:blipFill>
          <a:blip r:embed="rId4">
            <a:alphaModFix/>
          </a:blip>
          <a:stretch>
            <a:fillRect/>
          </a:stretch>
        </p:blipFill>
        <p:spPr>
          <a:xfrm>
            <a:off x="4576250" y="140888"/>
            <a:ext cx="3007174" cy="4465726"/>
          </a:xfrm>
          <a:prstGeom prst="rect">
            <a:avLst/>
          </a:prstGeom>
          <a:noFill/>
          <a:ln>
            <a:noFill/>
          </a:ln>
        </p:spPr>
      </p:pic>
      <p:sp>
        <p:nvSpPr>
          <p:cNvPr id="126" name="Google Shape;126;p19"/>
          <p:cNvSpPr txBox="1">
            <a:spLocks noGrp="1"/>
          </p:cNvSpPr>
          <p:nvPr>
            <p:ph type="body" idx="1"/>
          </p:nvPr>
        </p:nvSpPr>
        <p:spPr>
          <a:xfrm>
            <a:off x="463925" y="1707463"/>
            <a:ext cx="3455400" cy="133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a:t>Hybridized C&amp;C Architecture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Botnets</a:t>
            </a:r>
            <a:endParaRPr/>
          </a:p>
        </p:txBody>
      </p:sp>
      <p:pic>
        <p:nvPicPr>
          <p:cNvPr id="133" name="Google Shape;133;p20"/>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134" name="Google Shape;134;p20"/>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Life Cycle:</a:t>
            </a:r>
            <a:endParaRPr sz="1800">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Initial Injection</a:t>
            </a:r>
            <a:endParaRPr sz="1800">
              <a:latin typeface="Georgia"/>
              <a:ea typeface="Georgia"/>
              <a:cs typeface="Georgia"/>
              <a:sym typeface="Georgia"/>
            </a:endParaRPr>
          </a:p>
          <a:p>
            <a:pPr marL="1371600" lvl="2"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The host device is infected and becomes a potential bot</a:t>
            </a:r>
            <a:endParaRPr sz="1800">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Secondary Injection</a:t>
            </a:r>
            <a:endParaRPr sz="1800">
              <a:latin typeface="Georgia"/>
              <a:ea typeface="Georgia"/>
              <a:cs typeface="Georgia"/>
              <a:sym typeface="Georgia"/>
            </a:endParaRPr>
          </a:p>
          <a:p>
            <a:pPr marL="1371600" lvl="2"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The infected host runs a program that transforms the device into a bot</a:t>
            </a:r>
            <a:endParaRPr sz="1800">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Connection</a:t>
            </a:r>
            <a:endParaRPr sz="1800">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Performance</a:t>
            </a:r>
            <a:endParaRPr sz="1800">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Maintenance</a:t>
            </a:r>
            <a:endParaRPr sz="1800">
              <a:latin typeface="Georgia"/>
              <a:ea typeface="Georgia"/>
              <a:cs typeface="Georgia"/>
              <a:sym typeface="Georgia"/>
            </a:endParaRPr>
          </a:p>
          <a:p>
            <a:pPr marL="457200" lvl="0"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IMPORTANT: most vulnerable stage is </a:t>
            </a:r>
            <a:r>
              <a:rPr lang="en-US" sz="1800" u="sng">
                <a:latin typeface="Georgia"/>
                <a:ea typeface="Georgia"/>
                <a:cs typeface="Georgia"/>
                <a:sym typeface="Georgia"/>
              </a:rPr>
              <a:t>connection</a:t>
            </a:r>
            <a:endParaRPr sz="1800" u="sng">
              <a:latin typeface="Georgia"/>
              <a:ea typeface="Georgia"/>
              <a:cs typeface="Georgia"/>
              <a:sym typeface="Georgia"/>
            </a:endParaRPr>
          </a:p>
          <a:p>
            <a:pPr marL="457200" lvl="0" indent="0" algn="l" rtl="0">
              <a:lnSpc>
                <a:spcPct val="115000"/>
              </a:lnSpc>
              <a:spcBef>
                <a:spcPts val="0"/>
              </a:spcBef>
              <a:spcAft>
                <a:spcPts val="0"/>
              </a:spcAft>
              <a:buNone/>
            </a:pPr>
            <a:endParaRPr sz="1800">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Motivation Continued…</a:t>
            </a:r>
            <a:endParaRPr/>
          </a:p>
        </p:txBody>
      </p:sp>
      <p:pic>
        <p:nvPicPr>
          <p:cNvPr id="141" name="Google Shape;141;p21"/>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142" name="Google Shape;142;p21"/>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Current mitigation techniques:</a:t>
            </a:r>
            <a:endParaRPr sz="1800">
              <a:latin typeface="Georgia"/>
              <a:ea typeface="Georgia"/>
              <a:cs typeface="Georgia"/>
              <a:sym typeface="Georgia"/>
            </a:endParaRPr>
          </a:p>
          <a:p>
            <a:pPr marL="914400" lvl="1" indent="-330200" algn="l" rtl="0">
              <a:lnSpc>
                <a:spcPct val="115000"/>
              </a:lnSpc>
              <a:spcBef>
                <a:spcPts val="1000"/>
              </a:spcBef>
              <a:spcAft>
                <a:spcPts val="0"/>
              </a:spcAft>
              <a:buSzPts val="1600"/>
              <a:buFont typeface="Georgia"/>
              <a:buChar char="○"/>
            </a:pPr>
            <a:r>
              <a:rPr lang="en-US" sz="1600">
                <a:latin typeface="Georgia"/>
                <a:ea typeface="Georgia"/>
                <a:cs typeface="Georgia"/>
                <a:sym typeface="Georgia"/>
              </a:rPr>
              <a:t>Virus checkers &amp; Malware Scanners</a:t>
            </a:r>
            <a:endParaRPr sz="1600">
              <a:latin typeface="Georgia"/>
              <a:ea typeface="Georgia"/>
              <a:cs typeface="Georgia"/>
              <a:sym typeface="Georgia"/>
            </a:endParaRPr>
          </a:p>
          <a:p>
            <a:pPr marL="1371600" lvl="2" indent="-330200" algn="l" rtl="0">
              <a:lnSpc>
                <a:spcPct val="115000"/>
              </a:lnSpc>
              <a:spcBef>
                <a:spcPts val="1000"/>
              </a:spcBef>
              <a:spcAft>
                <a:spcPts val="0"/>
              </a:spcAft>
              <a:buSzPts val="1600"/>
              <a:buFont typeface="Georgia"/>
              <a:buChar char="■"/>
            </a:pPr>
            <a:r>
              <a:rPr lang="en-US" sz="1600">
                <a:latin typeface="Georgia"/>
                <a:ea typeface="Georgia"/>
                <a:cs typeface="Georgia"/>
                <a:sym typeface="Georgia"/>
              </a:rPr>
              <a:t>Examples: McAfee, Malwarebytes, Norton</a:t>
            </a:r>
            <a:endParaRPr sz="1600">
              <a:latin typeface="Georgia"/>
              <a:ea typeface="Georgia"/>
              <a:cs typeface="Georgia"/>
              <a:sym typeface="Georgia"/>
            </a:endParaRPr>
          </a:p>
          <a:p>
            <a:pPr marL="914400" lvl="1" indent="-330200" algn="l" rtl="0">
              <a:lnSpc>
                <a:spcPct val="115000"/>
              </a:lnSpc>
              <a:spcBef>
                <a:spcPts val="1000"/>
              </a:spcBef>
              <a:spcAft>
                <a:spcPts val="0"/>
              </a:spcAft>
              <a:buSzPts val="1600"/>
              <a:buFont typeface="Georgia"/>
              <a:buChar char="○"/>
            </a:pPr>
            <a:r>
              <a:rPr lang="en-US" sz="1600">
                <a:latin typeface="Georgia"/>
                <a:ea typeface="Georgia"/>
                <a:cs typeface="Georgia"/>
                <a:sym typeface="Georgia"/>
              </a:rPr>
              <a:t>Intrusion Detection Systems (IDS) &amp; Intrusion Prevention Systems (IPS)</a:t>
            </a:r>
            <a:endParaRPr sz="1600">
              <a:latin typeface="Georgia"/>
              <a:ea typeface="Georgia"/>
              <a:cs typeface="Georgia"/>
              <a:sym typeface="Georgia"/>
            </a:endParaRPr>
          </a:p>
          <a:p>
            <a:pPr marL="1371600" lvl="2" indent="-330200" algn="l" rtl="0">
              <a:lnSpc>
                <a:spcPct val="115000"/>
              </a:lnSpc>
              <a:spcBef>
                <a:spcPts val="1000"/>
              </a:spcBef>
              <a:spcAft>
                <a:spcPts val="0"/>
              </a:spcAft>
              <a:buSzPts val="1600"/>
              <a:buFont typeface="Georgia"/>
              <a:buChar char="■"/>
            </a:pPr>
            <a:r>
              <a:rPr lang="en-US" sz="1600">
                <a:latin typeface="Georgia"/>
                <a:ea typeface="Georgia"/>
                <a:cs typeface="Georgia"/>
                <a:sym typeface="Georgia"/>
              </a:rPr>
              <a:t>Examples: Snort, SolarWinds Security Event Manager (SEM) IDS/IPS</a:t>
            </a:r>
            <a:endParaRPr sz="1600">
              <a:latin typeface="Georgia"/>
              <a:ea typeface="Georgia"/>
              <a:cs typeface="Georgia"/>
              <a:sym typeface="Georgia"/>
            </a:endParaRPr>
          </a:p>
          <a:p>
            <a:pPr marL="914400" lvl="1" indent="-330200" algn="l" rtl="0">
              <a:lnSpc>
                <a:spcPct val="115000"/>
              </a:lnSpc>
              <a:spcBef>
                <a:spcPts val="1000"/>
              </a:spcBef>
              <a:spcAft>
                <a:spcPts val="0"/>
              </a:spcAft>
              <a:buSzPts val="1600"/>
              <a:buFont typeface="Georgia"/>
              <a:buChar char="○"/>
            </a:pPr>
            <a:r>
              <a:rPr lang="en-US" sz="1600">
                <a:latin typeface="Georgia"/>
                <a:ea typeface="Georgia"/>
                <a:cs typeface="Georgia"/>
                <a:sym typeface="Georgia"/>
              </a:rPr>
              <a:t>Honeypots &amp; Honeynets</a:t>
            </a:r>
            <a:endParaRPr sz="1600">
              <a:latin typeface="Georgia"/>
              <a:ea typeface="Georgia"/>
              <a:cs typeface="Georgia"/>
              <a:sym typeface="Georgia"/>
            </a:endParaRPr>
          </a:p>
          <a:p>
            <a:pPr marL="457200" lvl="0" indent="-342900" algn="l" rtl="0">
              <a:lnSpc>
                <a:spcPct val="115000"/>
              </a:lnSpc>
              <a:spcBef>
                <a:spcPts val="1000"/>
              </a:spcBef>
              <a:spcAft>
                <a:spcPts val="1000"/>
              </a:spcAft>
              <a:buSzPts val="1800"/>
              <a:buFont typeface="Georgia"/>
              <a:buChar char="●"/>
            </a:pPr>
            <a:r>
              <a:rPr lang="en-US" sz="1800">
                <a:latin typeface="Georgia"/>
                <a:ea typeface="Georgia"/>
                <a:cs typeface="Georgia"/>
                <a:sym typeface="Georgia"/>
              </a:rPr>
              <a:t>New approach: Federated Learning (FL)</a:t>
            </a:r>
            <a:endParaRPr sz="1600">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Federated Learning</a:t>
            </a:r>
            <a:endParaRPr/>
          </a:p>
        </p:txBody>
      </p:sp>
      <p:pic>
        <p:nvPicPr>
          <p:cNvPr id="149" name="Google Shape;149;p22"/>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150" name="Google Shape;150;p22"/>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Machine learning method where multiple clients collectively train a model using their own data in a decentralized manner under the guidance of a central server </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b="1">
                <a:latin typeface="Georgia"/>
                <a:ea typeface="Georgia"/>
                <a:cs typeface="Georgia"/>
                <a:sym typeface="Georgia"/>
              </a:rPr>
              <a:t>Primary Advantage:</a:t>
            </a:r>
            <a:r>
              <a:rPr lang="en-US" sz="1800">
                <a:latin typeface="Georgia"/>
                <a:ea typeface="Georgia"/>
                <a:cs typeface="Georgia"/>
                <a:sym typeface="Georgia"/>
              </a:rPr>
              <a:t> Removes a model’s need for direct access to raw training data, resulting in </a:t>
            </a:r>
            <a:r>
              <a:rPr lang="en-US" sz="1800" u="sng">
                <a:latin typeface="Georgia"/>
                <a:ea typeface="Georgia"/>
                <a:cs typeface="Georgia"/>
                <a:sym typeface="Georgia"/>
              </a:rPr>
              <a:t>enhanced privacy</a:t>
            </a:r>
            <a:endParaRPr sz="1800" u="sng">
              <a:latin typeface="Georgia"/>
              <a:ea typeface="Georgia"/>
              <a:cs typeface="Georgia"/>
              <a:sym typeface="Georgia"/>
            </a:endParaRPr>
          </a:p>
          <a:p>
            <a:pPr marL="457200" lvl="0" indent="-342900" algn="l" rtl="0">
              <a:lnSpc>
                <a:spcPct val="115000"/>
              </a:lnSpc>
              <a:spcBef>
                <a:spcPts val="1000"/>
              </a:spcBef>
              <a:spcAft>
                <a:spcPts val="1000"/>
              </a:spcAft>
              <a:buSzPts val="1800"/>
              <a:buFont typeface="Georgia"/>
              <a:buChar char="●"/>
            </a:pPr>
            <a:r>
              <a:rPr lang="en-US" sz="1800">
                <a:latin typeface="Georgia"/>
                <a:ea typeface="Georgia"/>
                <a:cs typeface="Georgia"/>
                <a:sym typeface="Georgia"/>
              </a:rPr>
              <a:t>Cross-Device and Cross-Silo </a:t>
            </a:r>
            <a:endParaRPr sz="1800">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3"/>
          <p:cNvPicPr preferRelativeResize="0"/>
          <p:nvPr/>
        </p:nvPicPr>
        <p:blipFill>
          <a:blip r:embed="rId3">
            <a:alphaModFix amt="17000"/>
          </a:blip>
          <a:stretch>
            <a:fillRect/>
          </a:stretch>
        </p:blipFill>
        <p:spPr>
          <a:xfrm>
            <a:off x="7672974" y="3641000"/>
            <a:ext cx="1015226" cy="1015250"/>
          </a:xfrm>
          <a:prstGeom prst="rect">
            <a:avLst/>
          </a:prstGeom>
          <a:noFill/>
          <a:ln>
            <a:noFill/>
          </a:ln>
        </p:spPr>
      </p:pic>
      <p:pic>
        <p:nvPicPr>
          <p:cNvPr id="157" name="Google Shape;157;p23"/>
          <p:cNvPicPr preferRelativeResize="0"/>
          <p:nvPr/>
        </p:nvPicPr>
        <p:blipFill>
          <a:blip r:embed="rId4">
            <a:alphaModFix/>
          </a:blip>
          <a:stretch>
            <a:fillRect/>
          </a:stretch>
        </p:blipFill>
        <p:spPr>
          <a:xfrm>
            <a:off x="2122313" y="64525"/>
            <a:ext cx="4899376" cy="4760725"/>
          </a:xfrm>
          <a:prstGeom prst="rect">
            <a:avLst/>
          </a:prstGeom>
          <a:noFill/>
          <a:ln>
            <a:noFill/>
          </a:ln>
        </p:spPr>
      </p:pic>
      <p:sp>
        <p:nvSpPr>
          <p:cNvPr id="158" name="Google Shape;158;p23"/>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Cross-Device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4"/>
          <p:cNvPicPr preferRelativeResize="0"/>
          <p:nvPr/>
        </p:nvPicPr>
        <p:blipFill>
          <a:blip r:embed="rId3">
            <a:alphaModFix amt="17000"/>
          </a:blip>
          <a:stretch>
            <a:fillRect/>
          </a:stretch>
        </p:blipFill>
        <p:spPr>
          <a:xfrm>
            <a:off x="7672974" y="3641000"/>
            <a:ext cx="1015226" cy="1015250"/>
          </a:xfrm>
          <a:prstGeom prst="rect">
            <a:avLst/>
          </a:prstGeom>
          <a:noFill/>
          <a:ln>
            <a:noFill/>
          </a:ln>
        </p:spPr>
      </p:pic>
      <p:pic>
        <p:nvPicPr>
          <p:cNvPr id="165" name="Google Shape;165;p24"/>
          <p:cNvPicPr preferRelativeResize="0"/>
          <p:nvPr/>
        </p:nvPicPr>
        <p:blipFill>
          <a:blip r:embed="rId4">
            <a:alphaModFix/>
          </a:blip>
          <a:stretch>
            <a:fillRect/>
          </a:stretch>
        </p:blipFill>
        <p:spPr>
          <a:xfrm>
            <a:off x="1665131" y="132650"/>
            <a:ext cx="5813731" cy="4523600"/>
          </a:xfrm>
          <a:prstGeom prst="rect">
            <a:avLst/>
          </a:prstGeom>
          <a:noFill/>
          <a:ln>
            <a:noFill/>
          </a:ln>
        </p:spPr>
      </p:pic>
      <p:sp>
        <p:nvSpPr>
          <p:cNvPr id="166" name="Google Shape;166;p24"/>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Cross-Silo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Research Questions</a:t>
            </a:r>
            <a:endParaRPr/>
          </a:p>
        </p:txBody>
      </p:sp>
      <p:pic>
        <p:nvPicPr>
          <p:cNvPr id="173" name="Google Shape;173;p25"/>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174" name="Google Shape;174;p25"/>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AutoNum type="arabicPeriod"/>
            </a:pPr>
            <a:r>
              <a:rPr lang="en-US" sz="1800">
                <a:latin typeface="Georgia"/>
                <a:ea typeface="Georgia"/>
                <a:cs typeface="Georgia"/>
                <a:sym typeface="Georgia"/>
              </a:rPr>
              <a:t>Is it possible to classify botnet malware while in the propagation and C&amp;C phase on a packet-by-packet basis while conserving data privacy? </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AutoNum type="arabicPeriod"/>
            </a:pPr>
            <a:r>
              <a:rPr lang="en-US" sz="1800">
                <a:latin typeface="Georgia"/>
                <a:ea typeface="Georgia"/>
                <a:cs typeface="Georgia"/>
                <a:sym typeface="Georgia"/>
              </a:rPr>
              <a:t>Can we create an Intrusion Detection System (IDS) using federated learning to predict botnet propagation before an attack occurs by analyzing the content in independent network packets?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AutoNum type="arabicPeriod"/>
            </a:pPr>
            <a:r>
              <a:rPr lang="en-US" sz="1800">
                <a:latin typeface="Georgia"/>
                <a:ea typeface="Georgia"/>
                <a:cs typeface="Georgia"/>
                <a:sym typeface="Georgia"/>
              </a:rPr>
              <a:t>Can we decrease model performance by simulating a targeted poisoning attack?</a:t>
            </a:r>
            <a:endParaRPr sz="1800">
              <a:latin typeface="Georgia"/>
              <a:ea typeface="Georgia"/>
              <a:cs typeface="Georgia"/>
              <a:sym typeface="Georgia"/>
            </a:endParaRPr>
          </a:p>
          <a:p>
            <a:pPr marL="0" lvl="0" indent="0" algn="l" rtl="0">
              <a:lnSpc>
                <a:spcPct val="115000"/>
              </a:lnSpc>
              <a:spcBef>
                <a:spcPts val="1000"/>
              </a:spcBef>
              <a:spcAft>
                <a:spcPts val="1000"/>
              </a:spcAft>
              <a:buNone/>
            </a:pP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Contributions</a:t>
            </a:r>
            <a:endParaRPr/>
          </a:p>
        </p:txBody>
      </p:sp>
      <p:pic>
        <p:nvPicPr>
          <p:cNvPr id="181" name="Google Shape;181;p26"/>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182" name="Google Shape;182;p26"/>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AutoNum type="arabicPeriod"/>
            </a:pPr>
            <a:r>
              <a:rPr lang="en-US" sz="1800">
                <a:latin typeface="Georgia"/>
                <a:ea typeface="Georgia"/>
                <a:cs typeface="Georgia"/>
                <a:sym typeface="Georgia"/>
              </a:rPr>
              <a:t>We propose a new IDS mechanism based on FL to preserve data privacy</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AutoNum type="arabicPeriod"/>
            </a:pPr>
            <a:r>
              <a:rPr lang="en-US" sz="1800">
                <a:latin typeface="Georgia"/>
                <a:ea typeface="Georgia"/>
                <a:cs typeface="Georgia"/>
                <a:sym typeface="Georgia"/>
              </a:rPr>
              <a:t>Usage of raw packet data from real and emulated network traffic captures during propagation and C&amp;C communication for three popular IoT botnets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AutoNum type="arabicPeriod"/>
            </a:pPr>
            <a:r>
              <a:rPr lang="en-US" sz="1800">
                <a:latin typeface="Georgia"/>
                <a:ea typeface="Georgia"/>
                <a:cs typeface="Georgia"/>
                <a:sym typeface="Georgia"/>
              </a:rPr>
              <a:t>We propose an online model analyzing network data on a per packet basis </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AutoNum type="arabicPeriod"/>
            </a:pPr>
            <a:r>
              <a:rPr lang="en-US" sz="1800">
                <a:latin typeface="Georgia"/>
                <a:ea typeface="Georgia"/>
                <a:cs typeface="Georgia"/>
                <a:sym typeface="Georgia"/>
              </a:rPr>
              <a:t>A neural network model to identify botnet traffic at its early stages </a:t>
            </a:r>
            <a:endParaRPr sz="1800">
              <a:latin typeface="Georgia"/>
              <a:ea typeface="Georgia"/>
              <a:cs typeface="Georgia"/>
              <a:sym typeface="Georgia"/>
            </a:endParaRPr>
          </a:p>
          <a:p>
            <a:pPr marL="457200" lvl="0" indent="-342900" algn="l" rtl="0">
              <a:lnSpc>
                <a:spcPct val="115000"/>
              </a:lnSpc>
              <a:spcBef>
                <a:spcPts val="1000"/>
              </a:spcBef>
              <a:spcAft>
                <a:spcPts val="1000"/>
              </a:spcAft>
              <a:buSzPts val="1800"/>
              <a:buFont typeface="Georgia"/>
              <a:buAutoNum type="arabicPeriod"/>
            </a:pPr>
            <a:r>
              <a:rPr lang="en-US" sz="1800">
                <a:latin typeface="Georgia"/>
                <a:ea typeface="Georgia"/>
                <a:cs typeface="Georgia"/>
                <a:sym typeface="Georgia"/>
              </a:rPr>
              <a:t>We examine whether poisoning attacks have an impact on model performance</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Related Work</a:t>
            </a:r>
            <a:endParaRPr/>
          </a:p>
        </p:txBody>
      </p:sp>
      <p:pic>
        <p:nvPicPr>
          <p:cNvPr id="189" name="Google Shape;189;p27"/>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190" name="Google Shape;190;p27"/>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Federated learning for malware detection in iot devices (Rey et al., 2022)</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Recent advances on federated learning for cybersecurity and cybersecurity for federated learning for internet of things (Ghimire et al., 2022)</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 A privacy-respecting android malware classifier using federated learning (Galvez et al., 2020)</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A privacy-preserving federated learning system for android malware detection based on edge computing (Hsu et al., 2020)</a:t>
            </a:r>
            <a:endParaRPr sz="1800">
              <a:latin typeface="Georgia"/>
              <a:ea typeface="Georgia"/>
              <a:cs typeface="Georgia"/>
              <a:sym typeface="Georgia"/>
            </a:endParaRPr>
          </a:p>
          <a:p>
            <a:pPr marL="457200" lvl="0" indent="-342900" algn="l" rtl="0">
              <a:lnSpc>
                <a:spcPct val="115000"/>
              </a:lnSpc>
              <a:spcBef>
                <a:spcPts val="1000"/>
              </a:spcBef>
              <a:spcAft>
                <a:spcPts val="1000"/>
              </a:spcAft>
              <a:buSzPts val="1800"/>
              <a:buFont typeface="Georgia"/>
              <a:buChar char="●"/>
            </a:pPr>
            <a:r>
              <a:rPr lang="en-US" sz="1800">
                <a:latin typeface="Georgia"/>
                <a:ea typeface="Georgia"/>
                <a:cs typeface="Georgia"/>
                <a:sym typeface="Georgia"/>
              </a:rPr>
              <a:t>Multi-task network anomaly detection using federated learning (Zhao et al., 2019)</a:t>
            </a:r>
            <a:endParaRPr sz="1800">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8"/>
          <p:cNvPicPr preferRelativeResize="0"/>
          <p:nvPr/>
        </p:nvPicPr>
        <p:blipFill>
          <a:blip r:embed="rId3">
            <a:alphaModFix amt="17000"/>
          </a:blip>
          <a:stretch>
            <a:fillRect/>
          </a:stretch>
        </p:blipFill>
        <p:spPr>
          <a:xfrm>
            <a:off x="3037238" y="1386249"/>
            <a:ext cx="3069524" cy="3069524"/>
          </a:xfrm>
          <a:prstGeom prst="rect">
            <a:avLst/>
          </a:prstGeom>
          <a:noFill/>
          <a:ln>
            <a:noFill/>
          </a:ln>
        </p:spPr>
      </p:pic>
      <p:sp>
        <p:nvSpPr>
          <p:cNvPr id="197" name="Google Shape;197;p28"/>
          <p:cNvSpPr txBox="1">
            <a:spLocks noGrp="1"/>
          </p:cNvSpPr>
          <p:nvPr>
            <p:ph type="body" idx="1"/>
          </p:nvPr>
        </p:nvSpPr>
        <p:spPr>
          <a:xfrm>
            <a:off x="462725" y="458200"/>
            <a:ext cx="8226900" cy="7428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sz="4000"/>
              <a:t>Proposed IDS Architecture</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a:spLocks noGrp="1"/>
          </p:cNvSpPr>
          <p:nvPr>
            <p:ph type="body" idx="1"/>
          </p:nvPr>
        </p:nvSpPr>
        <p:spPr>
          <a:xfrm>
            <a:off x="360225" y="324450"/>
            <a:ext cx="8016900" cy="1567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a:t>CROSS-DEVICE FEDERATED INTRUSION DETECTOR FOR EARLY STAGE BOTNET PROPAGATION </a:t>
            </a:r>
            <a:endParaRPr sz="3200" b="1" i="0" u="none" strike="noStrike" cap="none">
              <a:solidFill>
                <a:schemeClr val="dk1"/>
              </a:solidFill>
              <a:latin typeface="Roboto Slab"/>
              <a:ea typeface="Roboto Slab"/>
              <a:cs typeface="Roboto Slab"/>
              <a:sym typeface="Roboto Slab"/>
            </a:endParaRPr>
          </a:p>
        </p:txBody>
      </p:sp>
      <p:sp>
        <p:nvSpPr>
          <p:cNvPr id="50" name="Google Shape;50;p9"/>
          <p:cNvSpPr txBox="1">
            <a:spLocks noGrp="1"/>
          </p:cNvSpPr>
          <p:nvPr>
            <p:ph type="body" idx="2"/>
          </p:nvPr>
        </p:nvSpPr>
        <p:spPr>
          <a:xfrm>
            <a:off x="360225" y="1891950"/>
            <a:ext cx="7908900" cy="17790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Angela G. </a:t>
            </a:r>
            <a:r>
              <a:rPr lang="en-US" dirty="0" err="1"/>
              <a:t>Famera</a:t>
            </a:r>
            <a:r>
              <a:rPr lang="en-US" dirty="0"/>
              <a:t>, Raj M. Shukla, and Suman </a:t>
            </a:r>
            <a:r>
              <a:rPr lang="en-US" dirty="0" err="1"/>
              <a:t>Bhunia</a:t>
            </a:r>
            <a:endParaRPr dirty="0"/>
          </a:p>
        </p:txBody>
      </p:sp>
      <p:pic>
        <p:nvPicPr>
          <p:cNvPr id="51" name="Google Shape;51;p9"/>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Detecting Botnet Propagation</a:t>
            </a:r>
            <a:endParaRPr/>
          </a:p>
        </p:txBody>
      </p:sp>
      <p:pic>
        <p:nvPicPr>
          <p:cNvPr id="204" name="Google Shape;204;p29"/>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205" name="Google Shape;205;p29"/>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During the initial and secondary injection, the host device is infected by either weak credentials or system vulnerabilities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Detecting the early botnet phases before receiving instruction from the C&amp;C to attack is important</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We believe analyzing individual network packets may be one of the best ways to do this</a:t>
            </a:r>
            <a:endParaRPr sz="1800">
              <a:latin typeface="Georgia"/>
              <a:ea typeface="Georgia"/>
              <a:cs typeface="Georgia"/>
              <a:sym typeface="Georgia"/>
            </a:endParaRPr>
          </a:p>
          <a:p>
            <a:pPr marL="914400" lvl="1" indent="-342900" algn="l" rtl="0">
              <a:lnSpc>
                <a:spcPct val="115000"/>
              </a:lnSpc>
              <a:spcBef>
                <a:spcPts val="1000"/>
              </a:spcBef>
              <a:spcAft>
                <a:spcPts val="1000"/>
              </a:spcAft>
              <a:buSzPts val="1800"/>
              <a:buFont typeface="Georgia"/>
              <a:buChar char="○"/>
            </a:pPr>
            <a:r>
              <a:rPr lang="en-US" sz="1800">
                <a:latin typeface="Georgia"/>
                <a:ea typeface="Georgia"/>
                <a:cs typeface="Georgia"/>
                <a:sym typeface="Georgia"/>
              </a:rPr>
              <a:t>Building a system that analyzes on a per-packet basis is a beneficial way to detect discrepancies between normal and malicious traffic</a:t>
            </a:r>
            <a:endParaRPr sz="1800">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0"/>
          <p:cNvPicPr preferRelativeResize="0"/>
          <p:nvPr/>
        </p:nvPicPr>
        <p:blipFill>
          <a:blip r:embed="rId3">
            <a:alphaModFix amt="17000"/>
          </a:blip>
          <a:stretch>
            <a:fillRect/>
          </a:stretch>
        </p:blipFill>
        <p:spPr>
          <a:xfrm>
            <a:off x="7672974" y="3641000"/>
            <a:ext cx="1015226" cy="1015250"/>
          </a:xfrm>
          <a:prstGeom prst="rect">
            <a:avLst/>
          </a:prstGeom>
          <a:noFill/>
          <a:ln>
            <a:noFill/>
          </a:ln>
        </p:spPr>
      </p:pic>
      <p:pic>
        <p:nvPicPr>
          <p:cNvPr id="212" name="Google Shape;212;p30"/>
          <p:cNvPicPr preferRelativeResize="0"/>
          <p:nvPr/>
        </p:nvPicPr>
        <p:blipFill>
          <a:blip r:embed="rId4">
            <a:alphaModFix/>
          </a:blip>
          <a:stretch>
            <a:fillRect/>
          </a:stretch>
        </p:blipFill>
        <p:spPr>
          <a:xfrm>
            <a:off x="1415373" y="1067248"/>
            <a:ext cx="5906613" cy="3389900"/>
          </a:xfrm>
          <a:prstGeom prst="rect">
            <a:avLst/>
          </a:prstGeom>
          <a:noFill/>
          <a:ln>
            <a:noFill/>
          </a:ln>
        </p:spPr>
      </p:pic>
      <p:sp>
        <p:nvSpPr>
          <p:cNvPr id="213" name="Google Shape;213;p30"/>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Standard IDS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1"/>
          <p:cNvPicPr preferRelativeResize="0"/>
          <p:nvPr/>
        </p:nvPicPr>
        <p:blipFill>
          <a:blip r:embed="rId3">
            <a:alphaModFix amt="17000"/>
          </a:blip>
          <a:stretch>
            <a:fillRect/>
          </a:stretch>
        </p:blipFill>
        <p:spPr>
          <a:xfrm>
            <a:off x="7672974" y="3641000"/>
            <a:ext cx="1015226" cy="1015250"/>
          </a:xfrm>
          <a:prstGeom prst="rect">
            <a:avLst/>
          </a:prstGeom>
          <a:noFill/>
          <a:ln>
            <a:noFill/>
          </a:ln>
        </p:spPr>
      </p:pic>
      <p:pic>
        <p:nvPicPr>
          <p:cNvPr id="220" name="Google Shape;220;p31"/>
          <p:cNvPicPr preferRelativeResize="0"/>
          <p:nvPr/>
        </p:nvPicPr>
        <p:blipFill>
          <a:blip r:embed="rId4">
            <a:alphaModFix/>
          </a:blip>
          <a:stretch>
            <a:fillRect/>
          </a:stretch>
        </p:blipFill>
        <p:spPr>
          <a:xfrm>
            <a:off x="2291850" y="967075"/>
            <a:ext cx="4560299" cy="3689175"/>
          </a:xfrm>
          <a:prstGeom prst="rect">
            <a:avLst/>
          </a:prstGeom>
          <a:noFill/>
          <a:ln>
            <a:noFill/>
          </a:ln>
        </p:spPr>
      </p:pic>
      <p:sp>
        <p:nvSpPr>
          <p:cNvPr id="221" name="Google Shape;221;p31"/>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Proposed IDS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Poisoning Attack</a:t>
            </a:r>
            <a:endParaRPr/>
          </a:p>
        </p:txBody>
      </p:sp>
      <p:pic>
        <p:nvPicPr>
          <p:cNvPr id="228" name="Google Shape;228;p32"/>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229" name="Google Shape;229;p32"/>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Poisoning attacks happen when a hacker tries to inject fake training data into a model to reduce or hinder its performance</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Four main categories of poisoning attacks: </a:t>
            </a:r>
            <a:endParaRPr sz="1800">
              <a:latin typeface="Georgia"/>
              <a:ea typeface="Georgia"/>
              <a:cs typeface="Georgia"/>
              <a:sym typeface="Georgia"/>
            </a:endParaRPr>
          </a:p>
          <a:p>
            <a:pPr marL="914400" lvl="1" indent="-342900" algn="l" rtl="0">
              <a:lnSpc>
                <a:spcPct val="115000"/>
              </a:lnSpc>
              <a:spcBef>
                <a:spcPts val="560"/>
              </a:spcBef>
              <a:spcAft>
                <a:spcPts val="0"/>
              </a:spcAft>
              <a:buSzPts val="1800"/>
              <a:buFont typeface="Georgia"/>
              <a:buChar char="○"/>
            </a:pPr>
            <a:r>
              <a:rPr lang="en-US" sz="1800">
                <a:latin typeface="Georgia"/>
                <a:ea typeface="Georgia"/>
                <a:cs typeface="Georgia"/>
                <a:sym typeface="Georgia"/>
              </a:rPr>
              <a:t>Logic Corruption</a:t>
            </a:r>
            <a:endParaRPr sz="1800">
              <a:latin typeface="Georgia"/>
              <a:ea typeface="Georgia"/>
              <a:cs typeface="Georgia"/>
              <a:sym typeface="Georgia"/>
            </a:endParaRPr>
          </a:p>
          <a:p>
            <a:pPr marL="914400" lvl="1" indent="-342900" algn="l" rtl="0">
              <a:lnSpc>
                <a:spcPct val="115000"/>
              </a:lnSpc>
              <a:spcBef>
                <a:spcPts val="560"/>
              </a:spcBef>
              <a:spcAft>
                <a:spcPts val="0"/>
              </a:spcAft>
              <a:buSzPts val="1800"/>
              <a:buFont typeface="Georgia"/>
              <a:buChar char="○"/>
            </a:pPr>
            <a:r>
              <a:rPr lang="en-US" sz="1800">
                <a:latin typeface="Georgia"/>
                <a:ea typeface="Georgia"/>
                <a:cs typeface="Georgia"/>
                <a:sym typeface="Georgia"/>
              </a:rPr>
              <a:t>Data Manipulation</a:t>
            </a:r>
            <a:endParaRPr sz="1800">
              <a:latin typeface="Georgia"/>
              <a:ea typeface="Georgia"/>
              <a:cs typeface="Georgia"/>
              <a:sym typeface="Georgia"/>
            </a:endParaRPr>
          </a:p>
          <a:p>
            <a:pPr marL="914400" lvl="1" indent="-342900" algn="l" rtl="0">
              <a:lnSpc>
                <a:spcPct val="115000"/>
              </a:lnSpc>
              <a:spcBef>
                <a:spcPts val="560"/>
              </a:spcBef>
              <a:spcAft>
                <a:spcPts val="0"/>
              </a:spcAft>
              <a:buSzPts val="1800"/>
              <a:buFont typeface="Georgia"/>
              <a:buChar char="○"/>
            </a:pPr>
            <a:r>
              <a:rPr lang="en-US" sz="1800">
                <a:latin typeface="Georgia"/>
                <a:ea typeface="Georgia"/>
                <a:cs typeface="Georgia"/>
                <a:sym typeface="Georgia"/>
              </a:rPr>
              <a:t>Data Injection</a:t>
            </a:r>
            <a:endParaRPr sz="1800">
              <a:latin typeface="Georgia"/>
              <a:ea typeface="Georgia"/>
              <a:cs typeface="Georgia"/>
              <a:sym typeface="Georgia"/>
            </a:endParaRPr>
          </a:p>
          <a:p>
            <a:pPr marL="914400" lvl="1" indent="-342900" algn="l" rtl="0">
              <a:lnSpc>
                <a:spcPct val="115000"/>
              </a:lnSpc>
              <a:spcBef>
                <a:spcPts val="560"/>
              </a:spcBef>
              <a:spcAft>
                <a:spcPts val="0"/>
              </a:spcAft>
              <a:buSzPts val="1800"/>
              <a:buFont typeface="Georgia"/>
              <a:buChar char="○"/>
            </a:pPr>
            <a:r>
              <a:rPr lang="en-US" sz="1800">
                <a:latin typeface="Georgia"/>
                <a:ea typeface="Georgia"/>
                <a:cs typeface="Georgia"/>
                <a:sym typeface="Georgia"/>
              </a:rPr>
              <a:t>Domain Name System (DNS) Cache Poisoning</a:t>
            </a:r>
            <a:endParaRPr sz="1800">
              <a:latin typeface="Georgia"/>
              <a:ea typeface="Georgia"/>
              <a:cs typeface="Georgia"/>
              <a:sym typeface="Georgia"/>
            </a:endParaRPr>
          </a:p>
          <a:p>
            <a:pPr marL="457200" lvl="0" indent="-342900" algn="l" rtl="0">
              <a:lnSpc>
                <a:spcPct val="115000"/>
              </a:lnSpc>
              <a:spcBef>
                <a:spcPts val="1000"/>
              </a:spcBef>
              <a:spcAft>
                <a:spcPts val="1000"/>
              </a:spcAft>
              <a:buSzPts val="1800"/>
              <a:buFont typeface="Georgia"/>
              <a:buChar char="●"/>
            </a:pPr>
            <a:r>
              <a:rPr lang="en-US" sz="1800">
                <a:latin typeface="Georgia"/>
                <a:ea typeface="Georgia"/>
                <a:cs typeface="Georgia"/>
                <a:sym typeface="Georgia"/>
              </a:rPr>
              <a:t>We replicate a data manipulation attack where we  switch malware labels to benign</a:t>
            </a:r>
            <a:endParaRPr sz="1800">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3"/>
          <p:cNvPicPr preferRelativeResize="0"/>
          <p:nvPr/>
        </p:nvPicPr>
        <p:blipFill>
          <a:blip r:embed="rId3">
            <a:alphaModFix amt="17000"/>
          </a:blip>
          <a:stretch>
            <a:fillRect/>
          </a:stretch>
        </p:blipFill>
        <p:spPr>
          <a:xfrm>
            <a:off x="3111913" y="1632375"/>
            <a:ext cx="2920175" cy="2920200"/>
          </a:xfrm>
          <a:prstGeom prst="rect">
            <a:avLst/>
          </a:prstGeom>
          <a:noFill/>
          <a:ln>
            <a:noFill/>
          </a:ln>
        </p:spPr>
      </p:pic>
      <p:sp>
        <p:nvSpPr>
          <p:cNvPr id="236" name="Google Shape;236;p33"/>
          <p:cNvSpPr txBox="1">
            <a:spLocks noGrp="1"/>
          </p:cNvSpPr>
          <p:nvPr>
            <p:ph type="body" idx="1"/>
          </p:nvPr>
        </p:nvSpPr>
        <p:spPr>
          <a:xfrm>
            <a:off x="458550" y="82950"/>
            <a:ext cx="8226900" cy="14358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sz="4000"/>
              <a:t>Dataset Compilation &amp; Processing</a:t>
            </a:r>
            <a:endParaRPr sz="4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Exploring Available Datasets</a:t>
            </a:r>
            <a:endParaRPr/>
          </a:p>
        </p:txBody>
      </p:sp>
      <p:pic>
        <p:nvPicPr>
          <p:cNvPr id="243" name="Google Shape;243;p34"/>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244" name="Google Shape;244;p34"/>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Original Plan: Install Mirai and let it propagate amongst virtual machines</a:t>
            </a:r>
            <a:endParaRPr sz="1800">
              <a:latin typeface="Georgia"/>
              <a:ea typeface="Georgia"/>
              <a:cs typeface="Georgia"/>
              <a:sym typeface="Georgia"/>
            </a:endParaRPr>
          </a:p>
          <a:p>
            <a:pPr marL="457200" lvl="0"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Available Datasets</a:t>
            </a:r>
            <a:endParaRPr sz="1800">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X-IIoTID (2021)</a:t>
            </a:r>
            <a:endParaRPr sz="1800">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highlight>
                  <a:srgbClr val="FFF2CC"/>
                </a:highlight>
                <a:latin typeface="Georgia"/>
                <a:ea typeface="Georgia"/>
                <a:cs typeface="Georgia"/>
                <a:sym typeface="Georgia"/>
              </a:rPr>
              <a:t>MedBIoT (2020)</a:t>
            </a:r>
            <a:endParaRPr sz="1800">
              <a:highlight>
                <a:srgbClr val="FFF2CC"/>
              </a:highlight>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IoT-23 (2020)</a:t>
            </a:r>
            <a:endParaRPr sz="1800">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Kitsune (2019)</a:t>
            </a:r>
            <a:endParaRPr sz="1800">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N-BaIoT (2018)</a:t>
            </a:r>
            <a:endParaRPr sz="1800">
              <a:latin typeface="Georgia"/>
              <a:ea typeface="Georgia"/>
              <a:cs typeface="Georgia"/>
              <a:sym typeface="Georgia"/>
            </a:endParaRPr>
          </a:p>
          <a:p>
            <a:pPr marL="457200" lvl="0"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Reasons for Pursuing MedBIoT: </a:t>
            </a:r>
            <a:endParaRPr sz="1800">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Traffic Type (Pre-Attack)</a:t>
            </a:r>
            <a:endParaRPr sz="1800">
              <a:latin typeface="Georgia"/>
              <a:ea typeface="Georgia"/>
              <a:cs typeface="Georgia"/>
              <a:sym typeface="Georgia"/>
            </a:endParaRPr>
          </a:p>
          <a:p>
            <a:pPr marL="914400" lvl="1" indent="-342900" algn="l" rtl="0">
              <a:lnSpc>
                <a:spcPct val="115000"/>
              </a:lnSpc>
              <a:spcBef>
                <a:spcPts val="0"/>
              </a:spcBef>
              <a:spcAft>
                <a:spcPts val="0"/>
              </a:spcAft>
              <a:buSzPts val="1800"/>
              <a:buFont typeface="Georgia"/>
              <a:buChar char="○"/>
            </a:pPr>
            <a:r>
              <a:rPr lang="en-US" sz="1800">
                <a:latin typeface="Georgia"/>
                <a:ea typeface="Georgia"/>
                <a:cs typeface="Georgia"/>
                <a:sym typeface="Georgia"/>
              </a:rPr>
              <a:t>Malware Type (Bashlite, Mirai, Torii)</a:t>
            </a:r>
            <a:endParaRPr sz="1800">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Converting PCAP to CSV</a:t>
            </a:r>
            <a:endParaRPr/>
          </a:p>
        </p:txBody>
      </p:sp>
      <p:pic>
        <p:nvPicPr>
          <p:cNvPr id="251" name="Google Shape;251;p35"/>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252" name="Google Shape;252;p35"/>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PCAPs are the raw packet captures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CSVs are the processed features from those packets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MedBIoT pcap files:</a:t>
            </a:r>
            <a:endParaRPr sz="1800">
              <a:latin typeface="Georgia"/>
              <a:ea typeface="Georgia"/>
              <a:cs typeface="Georgia"/>
              <a:sym typeface="Georgia"/>
            </a:endParaRPr>
          </a:p>
          <a:p>
            <a:pPr marL="914400" lvl="1" indent="-330200" algn="l" rtl="0">
              <a:lnSpc>
                <a:spcPct val="115000"/>
              </a:lnSpc>
              <a:spcBef>
                <a:spcPts val="1000"/>
              </a:spcBef>
              <a:spcAft>
                <a:spcPts val="0"/>
              </a:spcAft>
              <a:buSzPts val="1600"/>
              <a:buFont typeface="Georgia"/>
              <a:buChar char="○"/>
            </a:pPr>
            <a:r>
              <a:rPr lang="en-US" sz="1600" b="1">
                <a:latin typeface="Georgia"/>
                <a:ea typeface="Georgia"/>
                <a:cs typeface="Georgia"/>
                <a:sym typeface="Georgia"/>
              </a:rPr>
              <a:t>Bulk:</a:t>
            </a:r>
            <a:r>
              <a:rPr lang="en-US" sz="1600">
                <a:latin typeface="Georgia"/>
                <a:ea typeface="Georgia"/>
                <a:cs typeface="Georgia"/>
                <a:sym typeface="Georgia"/>
              </a:rPr>
              <a:t> Separated by source type (i.e. legitimate, Mirai, Bashlite, Torii)</a:t>
            </a:r>
            <a:endParaRPr sz="1600">
              <a:latin typeface="Georgia"/>
              <a:ea typeface="Georgia"/>
              <a:cs typeface="Georgia"/>
              <a:sym typeface="Georgia"/>
            </a:endParaRPr>
          </a:p>
          <a:p>
            <a:pPr marL="914400" lvl="1" indent="-330200" algn="l" rtl="0">
              <a:lnSpc>
                <a:spcPct val="115000"/>
              </a:lnSpc>
              <a:spcBef>
                <a:spcPts val="1000"/>
              </a:spcBef>
              <a:spcAft>
                <a:spcPts val="0"/>
              </a:spcAft>
              <a:buSzPts val="1600"/>
              <a:buFont typeface="Georgia"/>
              <a:buChar char="○"/>
            </a:pPr>
            <a:r>
              <a:rPr lang="en-US" sz="1600" b="1">
                <a:latin typeface="Georgia"/>
                <a:ea typeface="Georgia"/>
                <a:cs typeface="Georgia"/>
                <a:sym typeface="Georgia"/>
              </a:rPr>
              <a:t>Fine-grained:</a:t>
            </a:r>
            <a:r>
              <a:rPr lang="en-US" sz="1600">
                <a:latin typeface="Georgia"/>
                <a:ea typeface="Georgia"/>
                <a:cs typeface="Georgia"/>
                <a:sym typeface="Georgia"/>
              </a:rPr>
              <a:t> Separated by data source, botnet phase, and device type</a:t>
            </a:r>
            <a:endParaRPr sz="1600">
              <a:latin typeface="Georgia"/>
              <a:ea typeface="Georgia"/>
              <a:cs typeface="Georgia"/>
              <a:sym typeface="Georgia"/>
            </a:endParaRPr>
          </a:p>
          <a:p>
            <a:pPr marL="1371600" lvl="2" indent="-330200" algn="l" rtl="0">
              <a:lnSpc>
                <a:spcPct val="115000"/>
              </a:lnSpc>
              <a:spcBef>
                <a:spcPts val="1000"/>
              </a:spcBef>
              <a:spcAft>
                <a:spcPts val="0"/>
              </a:spcAft>
              <a:buSzPts val="1600"/>
              <a:buFont typeface="Georgia"/>
              <a:buChar char="■"/>
            </a:pPr>
            <a:r>
              <a:rPr lang="en-US" sz="1400">
                <a:latin typeface="Georgia"/>
                <a:ea typeface="Georgia"/>
                <a:cs typeface="Georgia"/>
                <a:sym typeface="Georgia"/>
              </a:rPr>
              <a:t>&lt;SOURCE TYPE&gt;_&lt;TRAFFIC TYPE&gt;_&lt;PHASE&gt;_&lt;DEVICE&gt;.pcap </a:t>
            </a:r>
            <a:r>
              <a:rPr lang="en-US" sz="1400" b="1">
                <a:latin typeface="Georgia"/>
                <a:ea typeface="Georgia"/>
                <a:cs typeface="Georgia"/>
                <a:sym typeface="Georgia"/>
              </a:rPr>
              <a:t>-&gt;</a:t>
            </a:r>
            <a:r>
              <a:rPr lang="en-US" sz="1400">
                <a:latin typeface="Georgia"/>
                <a:ea typeface="Georgia"/>
                <a:cs typeface="Georgia"/>
                <a:sym typeface="Georgia"/>
              </a:rPr>
              <a:t> mirai_mal_CC_lock.pcap</a:t>
            </a:r>
            <a:endParaRPr sz="14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Tools: Wireshark &amp; Terminal Wireshark (tshark)</a:t>
            </a:r>
            <a:endParaRPr sz="1800">
              <a:latin typeface="Georgia"/>
              <a:ea typeface="Georgia"/>
              <a:cs typeface="Georgia"/>
              <a:sym typeface="Georgia"/>
            </a:endParaRPr>
          </a:p>
          <a:p>
            <a:pPr marL="0" lvl="0" indent="0" algn="l" rtl="0">
              <a:lnSpc>
                <a:spcPct val="115000"/>
              </a:lnSpc>
              <a:spcBef>
                <a:spcPts val="1000"/>
              </a:spcBef>
              <a:spcAft>
                <a:spcPts val="1000"/>
              </a:spcAft>
              <a:buNone/>
            </a:pPr>
            <a:endParaRPr sz="1800">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First Set of Selected Features</a:t>
            </a:r>
            <a:endParaRPr/>
          </a:p>
        </p:txBody>
      </p:sp>
      <p:pic>
        <p:nvPicPr>
          <p:cNvPr id="266" name="Google Shape;266;p37"/>
          <p:cNvPicPr preferRelativeResize="0"/>
          <p:nvPr/>
        </p:nvPicPr>
        <p:blipFill>
          <a:blip r:embed="rId3">
            <a:alphaModFix/>
          </a:blip>
          <a:stretch>
            <a:fillRect/>
          </a:stretch>
        </p:blipFill>
        <p:spPr>
          <a:xfrm>
            <a:off x="138525" y="1453575"/>
            <a:ext cx="4491123" cy="2145075"/>
          </a:xfrm>
          <a:prstGeom prst="rect">
            <a:avLst/>
          </a:prstGeom>
          <a:noFill/>
          <a:ln>
            <a:noFill/>
          </a:ln>
        </p:spPr>
      </p:pic>
      <p:pic>
        <p:nvPicPr>
          <p:cNvPr id="267" name="Google Shape;267;p37"/>
          <p:cNvPicPr preferRelativeResize="0"/>
          <p:nvPr/>
        </p:nvPicPr>
        <p:blipFill>
          <a:blip r:embed="rId4">
            <a:alphaModFix/>
          </a:blip>
          <a:stretch>
            <a:fillRect/>
          </a:stretch>
        </p:blipFill>
        <p:spPr>
          <a:xfrm>
            <a:off x="4738150" y="1453575"/>
            <a:ext cx="4269626" cy="2145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Combining Datasets</a:t>
            </a:r>
            <a:endParaRPr/>
          </a:p>
        </p:txBody>
      </p:sp>
      <p:sp>
        <p:nvSpPr>
          <p:cNvPr id="283" name="Google Shape;283;p39"/>
          <p:cNvSpPr txBox="1">
            <a:spLocks noGrp="1"/>
          </p:cNvSpPr>
          <p:nvPr>
            <p:ph type="body" idx="2"/>
          </p:nvPr>
        </p:nvSpPr>
        <p:spPr>
          <a:xfrm>
            <a:off x="360225" y="1067250"/>
            <a:ext cx="40293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After modification, we combined the fine-grained datasets based on device type and whether they were malicious or benign</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Selected 2,000 rows from each</a:t>
            </a:r>
            <a:endParaRPr sz="1800">
              <a:latin typeface="Georgia"/>
              <a:ea typeface="Georgia"/>
              <a:cs typeface="Georgia"/>
              <a:sym typeface="Georgia"/>
            </a:endParaRPr>
          </a:p>
          <a:p>
            <a:pPr marL="457200" lvl="0" indent="-342900" algn="l" rtl="0">
              <a:lnSpc>
                <a:spcPct val="115000"/>
              </a:lnSpc>
              <a:spcBef>
                <a:spcPts val="1000"/>
              </a:spcBef>
              <a:spcAft>
                <a:spcPts val="1000"/>
              </a:spcAft>
              <a:buSzPts val="1800"/>
              <a:buFont typeface="Georgia"/>
              <a:buChar char="●"/>
            </a:pPr>
            <a:r>
              <a:rPr lang="en-US" sz="1800">
                <a:latin typeface="Georgia"/>
                <a:ea typeface="Georgia"/>
                <a:cs typeface="Georgia"/>
                <a:sym typeface="Georgia"/>
              </a:rPr>
              <a:t>Single dataset totaling 24,000 data points (rows)</a:t>
            </a:r>
            <a:endParaRPr sz="1800">
              <a:latin typeface="Georgia"/>
              <a:ea typeface="Georgia"/>
              <a:cs typeface="Georgia"/>
              <a:sym typeface="Georgia"/>
            </a:endParaRPr>
          </a:p>
        </p:txBody>
      </p:sp>
      <p:pic>
        <p:nvPicPr>
          <p:cNvPr id="284" name="Google Shape;284;p39"/>
          <p:cNvPicPr preferRelativeResize="0"/>
          <p:nvPr/>
        </p:nvPicPr>
        <p:blipFill>
          <a:blip r:embed="rId3">
            <a:alphaModFix/>
          </a:blip>
          <a:stretch>
            <a:fillRect/>
          </a:stretch>
        </p:blipFill>
        <p:spPr>
          <a:xfrm>
            <a:off x="4541600" y="1035325"/>
            <a:ext cx="4139701" cy="3570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Removing More Features</a:t>
            </a:r>
            <a:endParaRPr/>
          </a:p>
        </p:txBody>
      </p:sp>
      <p:pic>
        <p:nvPicPr>
          <p:cNvPr id="291" name="Google Shape;291;p40"/>
          <p:cNvPicPr preferRelativeResize="0"/>
          <p:nvPr/>
        </p:nvPicPr>
        <p:blipFill>
          <a:blip r:embed="rId3">
            <a:alphaModFix/>
          </a:blip>
          <a:stretch>
            <a:fillRect/>
          </a:stretch>
        </p:blipFill>
        <p:spPr>
          <a:xfrm>
            <a:off x="4914900" y="1067250"/>
            <a:ext cx="3766975" cy="3478500"/>
          </a:xfrm>
          <a:prstGeom prst="rect">
            <a:avLst/>
          </a:prstGeom>
          <a:noFill/>
          <a:ln>
            <a:noFill/>
          </a:ln>
        </p:spPr>
      </p:pic>
      <p:sp>
        <p:nvSpPr>
          <p:cNvPr id="292" name="Google Shape;292;p40"/>
          <p:cNvSpPr txBox="1">
            <a:spLocks noGrp="1"/>
          </p:cNvSpPr>
          <p:nvPr>
            <p:ph type="body" idx="2"/>
          </p:nvPr>
        </p:nvSpPr>
        <p:spPr>
          <a:xfrm>
            <a:off x="360225" y="1943700"/>
            <a:ext cx="4485600" cy="1256100"/>
          </a:xfrm>
          <a:prstGeom prst="rect">
            <a:avLst/>
          </a:prstGeom>
        </p:spPr>
        <p:txBody>
          <a:bodyPr spcFirstLastPara="1" wrap="square" lIns="91425" tIns="91425" rIns="91425" bIns="91425" anchor="t" anchorCtr="0">
            <a:noAutofit/>
          </a:bodyPr>
          <a:lstStyle/>
          <a:p>
            <a:pPr marL="0" lvl="0" indent="0" algn="l" rtl="0">
              <a:lnSpc>
                <a:spcPct val="115000"/>
              </a:lnSpc>
              <a:spcBef>
                <a:spcPts val="320"/>
              </a:spcBef>
              <a:spcAft>
                <a:spcPts val="0"/>
              </a:spcAft>
              <a:buNone/>
            </a:pPr>
            <a:r>
              <a:rPr lang="en-US" sz="1800">
                <a:latin typeface="Georgia"/>
                <a:ea typeface="Georgia"/>
                <a:cs typeface="Georgia"/>
                <a:sym typeface="Georgia"/>
              </a:rPr>
              <a:t>Once combined into a singular dataset, we dropped more features based on number of NaN values</a:t>
            </a:r>
            <a:endParaRPr sz="1800">
              <a:latin typeface="Georgia"/>
              <a:ea typeface="Georgia"/>
              <a:cs typeface="Georgia"/>
              <a:sym typeface="Georgia"/>
            </a:endParaRPr>
          </a:p>
          <a:p>
            <a:pPr marL="0" lvl="0" indent="0" algn="l" rtl="0">
              <a:lnSpc>
                <a:spcPct val="115000"/>
              </a:lnSpc>
              <a:spcBef>
                <a:spcPts val="1000"/>
              </a:spcBef>
              <a:spcAft>
                <a:spcPts val="1000"/>
              </a:spcAft>
              <a:buNone/>
            </a:pPr>
            <a:endParaRPr sz="18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1"/>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Contents</a:t>
            </a:r>
            <a:endParaRPr/>
          </a:p>
        </p:txBody>
      </p:sp>
      <p:sp>
        <p:nvSpPr>
          <p:cNvPr id="65" name="Google Shape;65;p11"/>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Introduction &amp; Background</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Proposed IDS Architecture</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Data Compilation and Processing</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Experimental Setup</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Results &amp; Discussion</a:t>
            </a:r>
            <a:endParaRPr sz="1800">
              <a:latin typeface="Georgia"/>
              <a:ea typeface="Georgia"/>
              <a:cs typeface="Georgia"/>
              <a:sym typeface="Georgia"/>
            </a:endParaRPr>
          </a:p>
          <a:p>
            <a:pPr marL="457200" lvl="0" indent="-342900" algn="l" rtl="0">
              <a:lnSpc>
                <a:spcPct val="115000"/>
              </a:lnSpc>
              <a:spcBef>
                <a:spcPts val="1000"/>
              </a:spcBef>
              <a:spcAft>
                <a:spcPts val="1000"/>
              </a:spcAft>
              <a:buSzPts val="1800"/>
              <a:buFont typeface="Georgia"/>
              <a:buChar char="●"/>
            </a:pPr>
            <a:r>
              <a:rPr lang="en-US" sz="1800">
                <a:latin typeface="Georgia"/>
                <a:ea typeface="Georgia"/>
                <a:cs typeface="Georgia"/>
                <a:sym typeface="Georgia"/>
              </a:rPr>
              <a:t>Conclusion</a:t>
            </a:r>
            <a:endParaRPr sz="1800">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1"/>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Final Set of Features</a:t>
            </a:r>
            <a:endParaRPr/>
          </a:p>
        </p:txBody>
      </p:sp>
      <p:pic>
        <p:nvPicPr>
          <p:cNvPr id="299" name="Google Shape;299;p41"/>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300" name="Google Shape;300;p41"/>
          <p:cNvSpPr txBox="1">
            <a:spLocks noGrp="1"/>
          </p:cNvSpPr>
          <p:nvPr>
            <p:ph type="body" idx="2"/>
          </p:nvPr>
        </p:nvSpPr>
        <p:spPr>
          <a:xfrm>
            <a:off x="360225" y="1067250"/>
            <a:ext cx="59373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Began with 54 features (excluding labels)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Cut it down to 20 features (excluding labels) </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Added four labels, totalling 24 features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Cut it down to 14 features (including labels)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Used numerical features (predictors) and one label (is_maware)</a:t>
            </a:r>
            <a:endParaRPr sz="1800">
              <a:latin typeface="Georgia"/>
              <a:ea typeface="Georgia"/>
              <a:cs typeface="Georgia"/>
              <a:sym typeface="Georgia"/>
            </a:endParaRPr>
          </a:p>
          <a:p>
            <a:pPr marL="0" lvl="0" indent="0" algn="l" rtl="0">
              <a:lnSpc>
                <a:spcPct val="115000"/>
              </a:lnSpc>
              <a:spcBef>
                <a:spcPts val="1000"/>
              </a:spcBef>
              <a:spcAft>
                <a:spcPts val="1000"/>
              </a:spcAft>
              <a:buNone/>
            </a:pPr>
            <a:endParaRPr sz="1800">
              <a:latin typeface="Georgia"/>
              <a:ea typeface="Georgia"/>
              <a:cs typeface="Georgia"/>
              <a:sym typeface="Georgia"/>
            </a:endParaRPr>
          </a:p>
        </p:txBody>
      </p:sp>
      <p:pic>
        <p:nvPicPr>
          <p:cNvPr id="301" name="Google Shape;301;p41"/>
          <p:cNvPicPr preferRelativeResize="0"/>
          <p:nvPr/>
        </p:nvPicPr>
        <p:blipFill rotWithShape="1">
          <a:blip r:embed="rId4">
            <a:alphaModFix/>
          </a:blip>
          <a:srcRect l="4022" t="2725" r="1992" b="2326"/>
          <a:stretch/>
        </p:blipFill>
        <p:spPr>
          <a:xfrm>
            <a:off x="6345950" y="990575"/>
            <a:ext cx="2342250" cy="3710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2"/>
          <p:cNvPicPr preferRelativeResize="0"/>
          <p:nvPr/>
        </p:nvPicPr>
        <p:blipFill>
          <a:blip r:embed="rId3">
            <a:alphaModFix amt="17000"/>
          </a:blip>
          <a:stretch>
            <a:fillRect/>
          </a:stretch>
        </p:blipFill>
        <p:spPr>
          <a:xfrm>
            <a:off x="3037238" y="1386249"/>
            <a:ext cx="3069524" cy="3069524"/>
          </a:xfrm>
          <a:prstGeom prst="rect">
            <a:avLst/>
          </a:prstGeom>
          <a:noFill/>
          <a:ln>
            <a:noFill/>
          </a:ln>
        </p:spPr>
      </p:pic>
      <p:sp>
        <p:nvSpPr>
          <p:cNvPr id="308" name="Google Shape;308;p42"/>
          <p:cNvSpPr txBox="1">
            <a:spLocks noGrp="1"/>
          </p:cNvSpPr>
          <p:nvPr>
            <p:ph type="body" idx="1"/>
          </p:nvPr>
        </p:nvSpPr>
        <p:spPr>
          <a:xfrm>
            <a:off x="462725" y="458200"/>
            <a:ext cx="8226900" cy="7428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sz="4000"/>
              <a:t>Experiment Setup</a:t>
            </a:r>
            <a:endParaRPr sz="4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4"/>
          <p:cNvPicPr preferRelativeResize="0"/>
          <p:nvPr/>
        </p:nvPicPr>
        <p:blipFill>
          <a:blip r:embed="rId3">
            <a:alphaModFix amt="17000"/>
          </a:blip>
          <a:stretch>
            <a:fillRect/>
          </a:stretch>
        </p:blipFill>
        <p:spPr>
          <a:xfrm>
            <a:off x="7672974" y="3641000"/>
            <a:ext cx="1015226" cy="1015250"/>
          </a:xfrm>
          <a:prstGeom prst="rect">
            <a:avLst/>
          </a:prstGeom>
          <a:noFill/>
          <a:ln>
            <a:noFill/>
          </a:ln>
        </p:spPr>
      </p:pic>
      <p:pic>
        <p:nvPicPr>
          <p:cNvPr id="322" name="Google Shape;322;p44"/>
          <p:cNvPicPr preferRelativeResize="0"/>
          <p:nvPr/>
        </p:nvPicPr>
        <p:blipFill>
          <a:blip r:embed="rId4">
            <a:alphaModFix/>
          </a:blip>
          <a:stretch>
            <a:fillRect/>
          </a:stretch>
        </p:blipFill>
        <p:spPr>
          <a:xfrm>
            <a:off x="4187000" y="269163"/>
            <a:ext cx="3783301" cy="4538074"/>
          </a:xfrm>
          <a:prstGeom prst="rect">
            <a:avLst/>
          </a:prstGeom>
          <a:noFill/>
          <a:ln>
            <a:noFill/>
          </a:ln>
        </p:spPr>
      </p:pic>
      <p:sp>
        <p:nvSpPr>
          <p:cNvPr id="323" name="Google Shape;323;p44"/>
          <p:cNvSpPr txBox="1">
            <a:spLocks noGrp="1"/>
          </p:cNvSpPr>
          <p:nvPr>
            <p:ph type="body" idx="1"/>
          </p:nvPr>
        </p:nvSpPr>
        <p:spPr>
          <a:xfrm>
            <a:off x="300525" y="2119850"/>
            <a:ext cx="3886500" cy="8367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a:t>Model Overview</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28"/>
        <p:cNvGrpSpPr/>
        <p:nvPr/>
      </p:nvGrpSpPr>
      <p:grpSpPr>
        <a:xfrm>
          <a:off x="0" y="0"/>
          <a:ext cx="0" cy="0"/>
          <a:chOff x="0" y="0"/>
          <a:chExt cx="0" cy="0"/>
        </a:xfrm>
      </p:grpSpPr>
      <p:sp>
        <p:nvSpPr>
          <p:cNvPr id="329" name="Google Shape;329;p45"/>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Neural Network</a:t>
            </a:r>
            <a:endParaRPr/>
          </a:p>
        </p:txBody>
      </p:sp>
      <p:pic>
        <p:nvPicPr>
          <p:cNvPr id="330" name="Google Shape;330;p45"/>
          <p:cNvPicPr preferRelativeResize="0"/>
          <p:nvPr/>
        </p:nvPicPr>
        <p:blipFill>
          <a:blip r:embed="rId3">
            <a:alphaModFix/>
          </a:blip>
          <a:stretch>
            <a:fillRect/>
          </a:stretch>
        </p:blipFill>
        <p:spPr>
          <a:xfrm>
            <a:off x="152400" y="1067250"/>
            <a:ext cx="8839203" cy="353063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Hyperparameters</a:t>
            </a:r>
            <a:endParaRPr/>
          </a:p>
        </p:txBody>
      </p:sp>
      <p:pic>
        <p:nvPicPr>
          <p:cNvPr id="337" name="Google Shape;337;p46"/>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338" name="Google Shape;338;p46"/>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Ran the experiment 10 times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Number of clients: 4</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Batch size: 64</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Number of epochs: 200 </a:t>
            </a:r>
            <a:endParaRPr sz="1800">
              <a:latin typeface="Georgia"/>
              <a:ea typeface="Georgia"/>
              <a:cs typeface="Georgia"/>
              <a:sym typeface="Georgia"/>
            </a:endParaRPr>
          </a:p>
          <a:p>
            <a:pPr marL="914400" lvl="1"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Tested out 400, saw no significant improvement</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Learning rate: 0.001</a:t>
            </a:r>
            <a:endParaRPr sz="1800">
              <a:latin typeface="Georgia"/>
              <a:ea typeface="Georgia"/>
              <a:cs typeface="Georgia"/>
              <a:sym typeface="Georgia"/>
            </a:endParaRPr>
          </a:p>
          <a:p>
            <a:pPr marL="914400" lvl="1"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Tested 0.01, saw no significant improvement</a:t>
            </a:r>
            <a:endParaRPr sz="1800">
              <a:latin typeface="Georgia"/>
              <a:ea typeface="Georgia"/>
              <a:cs typeface="Georgia"/>
              <a:sym typeface="Georgia"/>
            </a:endParaRPr>
          </a:p>
          <a:p>
            <a:pPr marL="457200" lvl="0" indent="-342900" algn="l" rtl="0">
              <a:lnSpc>
                <a:spcPct val="115000"/>
              </a:lnSpc>
              <a:spcBef>
                <a:spcPts val="1000"/>
              </a:spcBef>
              <a:spcAft>
                <a:spcPts val="1000"/>
              </a:spcAft>
              <a:buSzPts val="1800"/>
              <a:buFont typeface="Georgia"/>
              <a:buChar char="●"/>
            </a:pPr>
            <a:r>
              <a:rPr lang="en-US" sz="1800">
                <a:latin typeface="Georgia"/>
                <a:ea typeface="Georgia"/>
                <a:cs typeface="Georgia"/>
                <a:sym typeface="Georgia"/>
              </a:rPr>
              <a:t>Number of iterations: 50 </a:t>
            </a:r>
            <a:endParaRPr sz="1800">
              <a:latin typeface="Georgia"/>
              <a:ea typeface="Georgia"/>
              <a:cs typeface="Georgia"/>
              <a:sym typeface="Georg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7"/>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Malicious Model (Poisoning Attack)</a:t>
            </a:r>
            <a:endParaRPr/>
          </a:p>
        </p:txBody>
      </p:sp>
      <p:pic>
        <p:nvPicPr>
          <p:cNvPr id="345" name="Google Shape;345;p47"/>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346" name="Google Shape;346;p47"/>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Same setup as before, except…</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One Client</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Source Port: 23 (Telnet)</a:t>
            </a:r>
            <a:endParaRPr sz="1800">
              <a:latin typeface="Georgia"/>
              <a:ea typeface="Georgia"/>
              <a:cs typeface="Georgia"/>
              <a:sym typeface="Georgia"/>
            </a:endParaRPr>
          </a:p>
          <a:p>
            <a:pPr marL="457200" lvl="0" indent="-342900" algn="l" rtl="0">
              <a:lnSpc>
                <a:spcPct val="115000"/>
              </a:lnSpc>
              <a:spcBef>
                <a:spcPts val="1000"/>
              </a:spcBef>
              <a:spcAft>
                <a:spcPts val="1000"/>
              </a:spcAft>
              <a:buSzPts val="1800"/>
              <a:buFont typeface="Georgia"/>
              <a:buChar char="●"/>
            </a:pPr>
            <a:r>
              <a:rPr lang="en-US" sz="1800">
                <a:latin typeface="Georgia"/>
                <a:ea typeface="Georgia"/>
                <a:cs typeface="Georgia"/>
                <a:sym typeface="Georgia"/>
              </a:rPr>
              <a:t>Flipped labels from malicious to benign (1 to 0)</a:t>
            </a:r>
            <a:endParaRPr sz="1800">
              <a:latin typeface="Georgia"/>
              <a:ea typeface="Georgia"/>
              <a:cs typeface="Georgia"/>
              <a:sym typeface="Georgia"/>
            </a:endParaRPr>
          </a:p>
        </p:txBody>
      </p:sp>
      <p:pic>
        <p:nvPicPr>
          <p:cNvPr id="347" name="Google Shape;347;p47"/>
          <p:cNvPicPr preferRelativeResize="0"/>
          <p:nvPr/>
        </p:nvPicPr>
        <p:blipFill>
          <a:blip r:embed="rId4">
            <a:alphaModFix/>
          </a:blip>
          <a:stretch>
            <a:fillRect/>
          </a:stretch>
        </p:blipFill>
        <p:spPr>
          <a:xfrm>
            <a:off x="408000" y="2950525"/>
            <a:ext cx="8328001" cy="1705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48"/>
          <p:cNvPicPr preferRelativeResize="0"/>
          <p:nvPr/>
        </p:nvPicPr>
        <p:blipFill>
          <a:blip r:embed="rId3">
            <a:alphaModFix amt="17000"/>
          </a:blip>
          <a:stretch>
            <a:fillRect/>
          </a:stretch>
        </p:blipFill>
        <p:spPr>
          <a:xfrm>
            <a:off x="3037238" y="1386249"/>
            <a:ext cx="3069524" cy="3069524"/>
          </a:xfrm>
          <a:prstGeom prst="rect">
            <a:avLst/>
          </a:prstGeom>
          <a:noFill/>
          <a:ln>
            <a:noFill/>
          </a:ln>
        </p:spPr>
      </p:pic>
      <p:sp>
        <p:nvSpPr>
          <p:cNvPr id="354" name="Google Shape;354;p48"/>
          <p:cNvSpPr txBox="1">
            <a:spLocks noGrp="1"/>
          </p:cNvSpPr>
          <p:nvPr>
            <p:ph type="body" idx="1"/>
          </p:nvPr>
        </p:nvSpPr>
        <p:spPr>
          <a:xfrm>
            <a:off x="462725" y="458200"/>
            <a:ext cx="8226900" cy="7428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sz="4000"/>
              <a:t>Results &amp; Discussion</a:t>
            </a:r>
            <a:endParaRPr sz="4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9"/>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Benign Model </a:t>
            </a:r>
            <a:endParaRPr/>
          </a:p>
        </p:txBody>
      </p:sp>
      <p:pic>
        <p:nvPicPr>
          <p:cNvPr id="361" name="Google Shape;361;p49"/>
          <p:cNvPicPr preferRelativeResize="0"/>
          <p:nvPr/>
        </p:nvPicPr>
        <p:blipFill>
          <a:blip r:embed="rId3">
            <a:alphaModFix/>
          </a:blip>
          <a:stretch>
            <a:fillRect/>
          </a:stretch>
        </p:blipFill>
        <p:spPr>
          <a:xfrm>
            <a:off x="1085537" y="1067250"/>
            <a:ext cx="6972925" cy="3495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1"/>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Malicious Model</a:t>
            </a:r>
            <a:endParaRPr/>
          </a:p>
        </p:txBody>
      </p:sp>
      <p:pic>
        <p:nvPicPr>
          <p:cNvPr id="376" name="Google Shape;376;p51"/>
          <p:cNvPicPr preferRelativeResize="0"/>
          <p:nvPr/>
        </p:nvPicPr>
        <p:blipFill>
          <a:blip r:embed="rId3">
            <a:alphaModFix/>
          </a:blip>
          <a:stretch>
            <a:fillRect/>
          </a:stretch>
        </p:blipFill>
        <p:spPr>
          <a:xfrm>
            <a:off x="1009725" y="1067250"/>
            <a:ext cx="7124550" cy="3581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54"/>
          <p:cNvPicPr preferRelativeResize="0"/>
          <p:nvPr/>
        </p:nvPicPr>
        <p:blipFill>
          <a:blip r:embed="rId3">
            <a:alphaModFix amt="17000"/>
          </a:blip>
          <a:stretch>
            <a:fillRect/>
          </a:stretch>
        </p:blipFill>
        <p:spPr>
          <a:xfrm>
            <a:off x="3037238" y="1386249"/>
            <a:ext cx="3069524" cy="3069524"/>
          </a:xfrm>
          <a:prstGeom prst="rect">
            <a:avLst/>
          </a:prstGeom>
          <a:noFill/>
          <a:ln>
            <a:noFill/>
          </a:ln>
        </p:spPr>
      </p:pic>
      <p:sp>
        <p:nvSpPr>
          <p:cNvPr id="401" name="Google Shape;401;p54"/>
          <p:cNvSpPr txBox="1">
            <a:spLocks noGrp="1"/>
          </p:cNvSpPr>
          <p:nvPr>
            <p:ph type="body" idx="1"/>
          </p:nvPr>
        </p:nvSpPr>
        <p:spPr>
          <a:xfrm>
            <a:off x="462725" y="458200"/>
            <a:ext cx="8226900" cy="7428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sz="4000"/>
              <a:t>Conclusion</a:t>
            </a:r>
            <a:endParaRPr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2"/>
          <p:cNvPicPr preferRelativeResize="0"/>
          <p:nvPr/>
        </p:nvPicPr>
        <p:blipFill>
          <a:blip r:embed="rId3">
            <a:alphaModFix amt="17000"/>
          </a:blip>
          <a:stretch>
            <a:fillRect/>
          </a:stretch>
        </p:blipFill>
        <p:spPr>
          <a:xfrm>
            <a:off x="3037238" y="1386249"/>
            <a:ext cx="3069524" cy="3069524"/>
          </a:xfrm>
          <a:prstGeom prst="rect">
            <a:avLst/>
          </a:prstGeom>
          <a:noFill/>
          <a:ln>
            <a:noFill/>
          </a:ln>
        </p:spPr>
      </p:pic>
      <p:sp>
        <p:nvSpPr>
          <p:cNvPr id="72" name="Google Shape;72;p12"/>
          <p:cNvSpPr txBox="1">
            <a:spLocks noGrp="1"/>
          </p:cNvSpPr>
          <p:nvPr>
            <p:ph type="body" idx="1"/>
          </p:nvPr>
        </p:nvSpPr>
        <p:spPr>
          <a:xfrm>
            <a:off x="462725" y="458200"/>
            <a:ext cx="8226900" cy="7428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sz="4000"/>
              <a:t>Introduction &amp; Background</a:t>
            </a:r>
            <a:endParaRPr sz="4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5"/>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Limitations &amp; Drawbacks</a:t>
            </a:r>
            <a:endParaRPr/>
          </a:p>
        </p:txBody>
      </p:sp>
      <p:pic>
        <p:nvPicPr>
          <p:cNvPr id="408" name="Google Shape;408;p55"/>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409" name="Google Shape;409;p55"/>
          <p:cNvSpPr txBox="1">
            <a:spLocks noGrp="1"/>
          </p:cNvSpPr>
          <p:nvPr>
            <p:ph type="body" idx="2"/>
          </p:nvPr>
        </p:nvSpPr>
        <p:spPr>
          <a:xfrm>
            <a:off x="360225" y="1067250"/>
            <a:ext cx="8328000" cy="3696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Federated learning exists in simulated environments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Models must be tailored to fit data, rather than tailoring data to fit the model</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Network packets may have missing values, outliers, and imbalances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IoT devices have varying levels of computational power, battery life, and bandwidth</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Possibility of devices dropping</a:t>
            </a:r>
            <a:endParaRPr sz="1800">
              <a:latin typeface="Georgia"/>
              <a:ea typeface="Georgia"/>
              <a:cs typeface="Georgia"/>
              <a:sym typeface="Georgia"/>
            </a:endParaRPr>
          </a:p>
          <a:p>
            <a:pPr marL="457200" lvl="0" indent="-342900" algn="l" rtl="0">
              <a:lnSpc>
                <a:spcPct val="115000"/>
              </a:lnSpc>
              <a:spcBef>
                <a:spcPts val="1000"/>
              </a:spcBef>
              <a:spcAft>
                <a:spcPts val="1000"/>
              </a:spcAft>
              <a:buSzPts val="1800"/>
              <a:buFont typeface="Georgia"/>
              <a:buChar char="●"/>
            </a:pPr>
            <a:r>
              <a:rPr lang="en-US" sz="1800">
                <a:latin typeface="Georgia"/>
                <a:ea typeface="Georgia"/>
                <a:cs typeface="Georgia"/>
                <a:sym typeface="Georgia"/>
              </a:rPr>
              <a:t>Random selection of devices and selection bias</a:t>
            </a:r>
            <a:endParaRPr sz="1800">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6"/>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Future Work</a:t>
            </a:r>
            <a:endParaRPr/>
          </a:p>
        </p:txBody>
      </p:sp>
      <p:pic>
        <p:nvPicPr>
          <p:cNvPr id="416" name="Google Shape;416;p56"/>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417" name="Google Shape;417;p56"/>
          <p:cNvSpPr txBox="1">
            <a:spLocks noGrp="1"/>
          </p:cNvSpPr>
          <p:nvPr>
            <p:ph type="body" idx="2"/>
          </p:nvPr>
        </p:nvSpPr>
        <p:spPr>
          <a:xfrm>
            <a:off x="360225" y="1067250"/>
            <a:ext cx="8328000" cy="35889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320"/>
              </a:spcBef>
              <a:spcAft>
                <a:spcPts val="0"/>
              </a:spcAft>
              <a:buSzPts val="1700"/>
              <a:buFont typeface="Georgia"/>
              <a:buChar char="●"/>
            </a:pPr>
            <a:r>
              <a:rPr lang="en-US" sz="1700">
                <a:latin typeface="Georgia"/>
                <a:ea typeface="Georgia"/>
                <a:cs typeface="Georgia"/>
                <a:sym typeface="Georgia"/>
              </a:rPr>
              <a:t>What we did:</a:t>
            </a:r>
            <a:endParaRPr sz="1700">
              <a:latin typeface="Georgia"/>
              <a:ea typeface="Georgia"/>
              <a:cs typeface="Georgia"/>
              <a:sym typeface="Georgia"/>
            </a:endParaRPr>
          </a:p>
          <a:p>
            <a:pPr marL="914400" lvl="1" indent="-336550" algn="l" rtl="0">
              <a:lnSpc>
                <a:spcPct val="115000"/>
              </a:lnSpc>
              <a:spcBef>
                <a:spcPts val="560"/>
              </a:spcBef>
              <a:spcAft>
                <a:spcPts val="0"/>
              </a:spcAft>
              <a:buSzPts val="1700"/>
              <a:buFont typeface="Georgia"/>
              <a:buChar char="○"/>
            </a:pPr>
            <a:r>
              <a:rPr lang="en-US" sz="1700">
                <a:latin typeface="Georgia"/>
                <a:ea typeface="Georgia"/>
                <a:cs typeface="Georgia"/>
                <a:sym typeface="Georgia"/>
              </a:rPr>
              <a:t>Tracked botnet propagation on a per-packet basis</a:t>
            </a:r>
            <a:endParaRPr sz="1700">
              <a:latin typeface="Georgia"/>
              <a:ea typeface="Georgia"/>
              <a:cs typeface="Georgia"/>
              <a:sym typeface="Georgia"/>
            </a:endParaRPr>
          </a:p>
          <a:p>
            <a:pPr marL="914400" lvl="1" indent="-336550" algn="l" rtl="0">
              <a:lnSpc>
                <a:spcPct val="115000"/>
              </a:lnSpc>
              <a:spcBef>
                <a:spcPts val="560"/>
              </a:spcBef>
              <a:spcAft>
                <a:spcPts val="0"/>
              </a:spcAft>
              <a:buSzPts val="1700"/>
              <a:buFont typeface="Georgia"/>
              <a:buChar char="○"/>
            </a:pPr>
            <a:r>
              <a:rPr lang="en-US" sz="1700">
                <a:latin typeface="Georgia"/>
                <a:ea typeface="Georgia"/>
                <a:cs typeface="Georgia"/>
                <a:sym typeface="Georgia"/>
              </a:rPr>
              <a:t>Created a model</a:t>
            </a:r>
            <a:endParaRPr sz="1700">
              <a:latin typeface="Georgia"/>
              <a:ea typeface="Georgia"/>
              <a:cs typeface="Georgia"/>
              <a:sym typeface="Georgia"/>
            </a:endParaRPr>
          </a:p>
          <a:p>
            <a:pPr marL="914400" lvl="1" indent="-336550" algn="l" rtl="0">
              <a:lnSpc>
                <a:spcPct val="115000"/>
              </a:lnSpc>
              <a:spcBef>
                <a:spcPts val="560"/>
              </a:spcBef>
              <a:spcAft>
                <a:spcPts val="0"/>
              </a:spcAft>
              <a:buSzPts val="1700"/>
              <a:buFont typeface="Georgia"/>
              <a:buChar char="○"/>
            </a:pPr>
            <a:r>
              <a:rPr lang="en-US" sz="1700">
                <a:latin typeface="Georgia"/>
                <a:ea typeface="Georgia"/>
                <a:cs typeface="Georgia"/>
                <a:sym typeface="Georgia"/>
              </a:rPr>
              <a:t>Performed a poisoning attack</a:t>
            </a:r>
            <a:endParaRPr sz="1700">
              <a:latin typeface="Georgia"/>
              <a:ea typeface="Georgia"/>
              <a:cs typeface="Georgia"/>
              <a:sym typeface="Georgia"/>
            </a:endParaRPr>
          </a:p>
          <a:p>
            <a:pPr marL="457200" lvl="0" indent="-336550" algn="l" rtl="0">
              <a:lnSpc>
                <a:spcPct val="115000"/>
              </a:lnSpc>
              <a:spcBef>
                <a:spcPts val="320"/>
              </a:spcBef>
              <a:spcAft>
                <a:spcPts val="0"/>
              </a:spcAft>
              <a:buSzPts val="1700"/>
              <a:buFont typeface="Georgia"/>
              <a:buChar char="●"/>
            </a:pPr>
            <a:r>
              <a:rPr lang="en-US" sz="1700">
                <a:latin typeface="Georgia"/>
                <a:ea typeface="Georgia"/>
                <a:cs typeface="Georgia"/>
                <a:sym typeface="Georgia"/>
              </a:rPr>
              <a:t>What can be done in the future:</a:t>
            </a:r>
            <a:endParaRPr sz="1700">
              <a:latin typeface="Georgia"/>
              <a:ea typeface="Georgia"/>
              <a:cs typeface="Georgia"/>
              <a:sym typeface="Georgia"/>
            </a:endParaRPr>
          </a:p>
          <a:p>
            <a:pPr marL="914400" lvl="1" indent="-336550" algn="l" rtl="0">
              <a:lnSpc>
                <a:spcPct val="115000"/>
              </a:lnSpc>
              <a:spcBef>
                <a:spcPts val="560"/>
              </a:spcBef>
              <a:spcAft>
                <a:spcPts val="0"/>
              </a:spcAft>
              <a:buSzPts val="1700"/>
              <a:buFont typeface="Georgia"/>
              <a:buChar char="○"/>
            </a:pPr>
            <a:r>
              <a:rPr lang="en-US" sz="1700">
                <a:latin typeface="Georgia"/>
                <a:ea typeface="Georgia"/>
                <a:cs typeface="Georgia"/>
                <a:sym typeface="Georgia"/>
              </a:rPr>
              <a:t>Refining the model (hyperparameters, layers, clients, nodes, cross-validation)</a:t>
            </a:r>
            <a:endParaRPr sz="1700">
              <a:latin typeface="Georgia"/>
              <a:ea typeface="Georgia"/>
              <a:cs typeface="Georgia"/>
              <a:sym typeface="Georgia"/>
            </a:endParaRPr>
          </a:p>
          <a:p>
            <a:pPr marL="914400" lvl="1" indent="-336550" algn="l" rtl="0">
              <a:lnSpc>
                <a:spcPct val="115000"/>
              </a:lnSpc>
              <a:spcBef>
                <a:spcPts val="560"/>
              </a:spcBef>
              <a:spcAft>
                <a:spcPts val="0"/>
              </a:spcAft>
              <a:buSzPts val="1700"/>
              <a:buFont typeface="Georgia"/>
              <a:buChar char="○"/>
            </a:pPr>
            <a:r>
              <a:rPr lang="en-US" sz="1700">
                <a:latin typeface="Georgia"/>
                <a:ea typeface="Georgia"/>
                <a:cs typeface="Georgia"/>
                <a:sym typeface="Georgia"/>
              </a:rPr>
              <a:t>More robust features selection</a:t>
            </a:r>
            <a:endParaRPr sz="1700">
              <a:latin typeface="Georgia"/>
              <a:ea typeface="Georgia"/>
              <a:cs typeface="Georgia"/>
              <a:sym typeface="Georgia"/>
            </a:endParaRPr>
          </a:p>
          <a:p>
            <a:pPr marL="914400" lvl="1" indent="-336550" algn="l" rtl="0">
              <a:lnSpc>
                <a:spcPct val="115000"/>
              </a:lnSpc>
              <a:spcBef>
                <a:spcPts val="560"/>
              </a:spcBef>
              <a:spcAft>
                <a:spcPts val="0"/>
              </a:spcAft>
              <a:buSzPts val="1700"/>
              <a:buFont typeface="Georgia"/>
              <a:buChar char="○"/>
            </a:pPr>
            <a:r>
              <a:rPr lang="en-US" sz="1700">
                <a:latin typeface="Georgia"/>
                <a:ea typeface="Georgia"/>
                <a:cs typeface="Georgia"/>
                <a:sym typeface="Georgia"/>
              </a:rPr>
              <a:t>Test different poisoning attacks</a:t>
            </a:r>
            <a:endParaRPr sz="1700">
              <a:latin typeface="Georgia"/>
              <a:ea typeface="Georgia"/>
              <a:cs typeface="Georgia"/>
              <a:sym typeface="Georgia"/>
            </a:endParaRPr>
          </a:p>
          <a:p>
            <a:pPr marL="914400" lvl="1" indent="-336550" algn="l" rtl="0">
              <a:lnSpc>
                <a:spcPct val="115000"/>
              </a:lnSpc>
              <a:spcBef>
                <a:spcPts val="560"/>
              </a:spcBef>
              <a:spcAft>
                <a:spcPts val="0"/>
              </a:spcAft>
              <a:buSzPts val="1700"/>
              <a:buFont typeface="Georgia"/>
              <a:buChar char="○"/>
            </a:pPr>
            <a:r>
              <a:rPr lang="en-US" sz="1700">
                <a:latin typeface="Georgia"/>
                <a:ea typeface="Georgia"/>
                <a:cs typeface="Georgia"/>
                <a:sym typeface="Georgia"/>
              </a:rPr>
              <a:t>Account for device dropping</a:t>
            </a:r>
            <a:endParaRPr sz="1700">
              <a:latin typeface="Georgia"/>
              <a:ea typeface="Georgia"/>
              <a:cs typeface="Georgia"/>
              <a:sym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0"/>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Benign Model (Training) </a:t>
            </a:r>
            <a:endParaRPr/>
          </a:p>
        </p:txBody>
      </p:sp>
      <p:pic>
        <p:nvPicPr>
          <p:cNvPr id="447" name="Google Shape;447;p60"/>
          <p:cNvPicPr preferRelativeResize="0"/>
          <p:nvPr/>
        </p:nvPicPr>
        <p:blipFill>
          <a:blip r:embed="rId3">
            <a:alphaModFix amt="17000"/>
          </a:blip>
          <a:stretch>
            <a:fillRect/>
          </a:stretch>
        </p:blipFill>
        <p:spPr>
          <a:xfrm>
            <a:off x="7672974" y="3641000"/>
            <a:ext cx="1015226" cy="1015250"/>
          </a:xfrm>
          <a:prstGeom prst="rect">
            <a:avLst/>
          </a:prstGeom>
          <a:noFill/>
          <a:ln>
            <a:noFill/>
          </a:ln>
        </p:spPr>
      </p:pic>
      <p:pic>
        <p:nvPicPr>
          <p:cNvPr id="448" name="Google Shape;448;p60"/>
          <p:cNvPicPr preferRelativeResize="0"/>
          <p:nvPr/>
        </p:nvPicPr>
        <p:blipFill rotWithShape="1">
          <a:blip r:embed="rId4">
            <a:alphaModFix/>
          </a:blip>
          <a:srcRect l="1594"/>
          <a:stretch/>
        </p:blipFill>
        <p:spPr>
          <a:xfrm>
            <a:off x="360225" y="1275300"/>
            <a:ext cx="4607025" cy="3005426"/>
          </a:xfrm>
          <a:prstGeom prst="rect">
            <a:avLst/>
          </a:prstGeom>
          <a:noFill/>
          <a:ln>
            <a:noFill/>
          </a:ln>
        </p:spPr>
      </p:pic>
      <p:pic>
        <p:nvPicPr>
          <p:cNvPr id="449" name="Google Shape;449;p60"/>
          <p:cNvPicPr preferRelativeResize="0"/>
          <p:nvPr/>
        </p:nvPicPr>
        <p:blipFill rotWithShape="1">
          <a:blip r:embed="rId5">
            <a:alphaModFix/>
          </a:blip>
          <a:srcRect l="1265" r="17061"/>
          <a:stretch/>
        </p:blipFill>
        <p:spPr>
          <a:xfrm>
            <a:off x="4967250" y="1275300"/>
            <a:ext cx="3791136" cy="3005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1"/>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Malicious Model (Training) </a:t>
            </a:r>
            <a:endParaRPr/>
          </a:p>
        </p:txBody>
      </p:sp>
      <p:pic>
        <p:nvPicPr>
          <p:cNvPr id="456" name="Google Shape;456;p61"/>
          <p:cNvPicPr preferRelativeResize="0"/>
          <p:nvPr/>
        </p:nvPicPr>
        <p:blipFill rotWithShape="1">
          <a:blip r:embed="rId3">
            <a:alphaModFix/>
          </a:blip>
          <a:srcRect l="1912"/>
          <a:stretch/>
        </p:blipFill>
        <p:spPr>
          <a:xfrm>
            <a:off x="241500" y="1219650"/>
            <a:ext cx="4710549" cy="3064301"/>
          </a:xfrm>
          <a:prstGeom prst="rect">
            <a:avLst/>
          </a:prstGeom>
          <a:noFill/>
          <a:ln>
            <a:noFill/>
          </a:ln>
        </p:spPr>
      </p:pic>
      <p:pic>
        <p:nvPicPr>
          <p:cNvPr id="457" name="Google Shape;457;p61"/>
          <p:cNvPicPr preferRelativeResize="0"/>
          <p:nvPr/>
        </p:nvPicPr>
        <p:blipFill>
          <a:blip r:embed="rId4">
            <a:alphaModFix/>
          </a:blip>
          <a:stretch>
            <a:fillRect/>
          </a:stretch>
        </p:blipFill>
        <p:spPr>
          <a:xfrm>
            <a:off x="4863550" y="1219650"/>
            <a:ext cx="3900876" cy="30643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Motivation</a:t>
            </a:r>
            <a:endParaRPr/>
          </a:p>
        </p:txBody>
      </p:sp>
      <p:pic>
        <p:nvPicPr>
          <p:cNvPr id="79" name="Google Shape;79;p13"/>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80" name="Google Shape;80;p13"/>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320"/>
              </a:spcBef>
              <a:spcAft>
                <a:spcPts val="0"/>
              </a:spcAft>
              <a:buSzPts val="1600"/>
              <a:buFont typeface="Georgia"/>
              <a:buChar char="●"/>
            </a:pPr>
            <a:r>
              <a:rPr lang="en-US">
                <a:latin typeface="Georgia"/>
                <a:ea typeface="Georgia"/>
                <a:cs typeface="Georgia"/>
                <a:sym typeface="Georgia"/>
              </a:rPr>
              <a:t>In 2019, 65% of business leaders felt their cybersecurity risks were increasing, and the average cost of a malware attack on a company was $2.6 million</a:t>
            </a:r>
            <a:endParaRPr>
              <a:latin typeface="Georgia"/>
              <a:ea typeface="Georgia"/>
              <a:cs typeface="Georgia"/>
              <a:sym typeface="Georgia"/>
            </a:endParaRPr>
          </a:p>
          <a:p>
            <a:pPr marL="457200" lvl="0" indent="-330200" algn="l" rtl="0">
              <a:lnSpc>
                <a:spcPct val="115000"/>
              </a:lnSpc>
              <a:spcBef>
                <a:spcPts val="1000"/>
              </a:spcBef>
              <a:spcAft>
                <a:spcPts val="0"/>
              </a:spcAft>
              <a:buSzPts val="1600"/>
              <a:buFont typeface="Georgia"/>
              <a:buChar char="●"/>
            </a:pPr>
            <a:r>
              <a:rPr lang="en-US">
                <a:latin typeface="Georgia"/>
                <a:ea typeface="Georgia"/>
                <a:cs typeface="Georgia"/>
                <a:sym typeface="Georgia"/>
              </a:rPr>
              <a:t>In 2020, 64% of Americans admitted to never checking to see if they were affected by a data breach</a:t>
            </a:r>
            <a:endParaRPr>
              <a:latin typeface="Georgia"/>
              <a:ea typeface="Georgia"/>
              <a:cs typeface="Georgia"/>
              <a:sym typeface="Georgia"/>
            </a:endParaRPr>
          </a:p>
          <a:p>
            <a:pPr marL="457200" lvl="0" indent="-330200" algn="l" rtl="0">
              <a:lnSpc>
                <a:spcPct val="115000"/>
              </a:lnSpc>
              <a:spcBef>
                <a:spcPts val="1000"/>
              </a:spcBef>
              <a:spcAft>
                <a:spcPts val="0"/>
              </a:spcAft>
              <a:buSzPts val="1600"/>
              <a:buFont typeface="Georgia"/>
              <a:buChar char="●"/>
            </a:pPr>
            <a:r>
              <a:rPr lang="en-US">
                <a:latin typeface="Georgia"/>
                <a:ea typeface="Georgia"/>
                <a:cs typeface="Georgia"/>
                <a:sym typeface="Georgia"/>
              </a:rPr>
              <a:t>Attacks on Internet of Things (IoT) devices tripled in the first half of 2019</a:t>
            </a:r>
            <a:endParaRPr>
              <a:latin typeface="Georgia"/>
              <a:ea typeface="Georgia"/>
              <a:cs typeface="Georgia"/>
              <a:sym typeface="Georgia"/>
            </a:endParaRPr>
          </a:p>
          <a:p>
            <a:pPr marL="457200" lvl="0" indent="-330200" algn="l" rtl="0">
              <a:lnSpc>
                <a:spcPct val="115000"/>
              </a:lnSpc>
              <a:spcBef>
                <a:spcPts val="1000"/>
              </a:spcBef>
              <a:spcAft>
                <a:spcPts val="0"/>
              </a:spcAft>
              <a:buSzPts val="1600"/>
              <a:buFont typeface="Georgia"/>
              <a:buChar char="●"/>
            </a:pPr>
            <a:r>
              <a:rPr lang="en-US">
                <a:latin typeface="Georgia"/>
                <a:ea typeface="Georgia"/>
                <a:cs typeface="Georgia"/>
                <a:sym typeface="Georgia"/>
              </a:rPr>
              <a:t>The Mirai botnet was the third most common IoT threat in 2018 </a:t>
            </a:r>
            <a:endParaRPr>
              <a:latin typeface="Georgia"/>
              <a:ea typeface="Georgia"/>
              <a:cs typeface="Georgia"/>
              <a:sym typeface="Georgia"/>
            </a:endParaRPr>
          </a:p>
          <a:p>
            <a:pPr marL="457200" lvl="0" indent="-330200" algn="l" rtl="0">
              <a:lnSpc>
                <a:spcPct val="115000"/>
              </a:lnSpc>
              <a:spcBef>
                <a:spcPts val="1000"/>
              </a:spcBef>
              <a:spcAft>
                <a:spcPts val="1000"/>
              </a:spcAft>
              <a:buSzPts val="1600"/>
              <a:buFont typeface="Georgia"/>
              <a:buChar char="●"/>
            </a:pPr>
            <a:r>
              <a:rPr lang="en-US">
                <a:latin typeface="Georgia"/>
                <a:ea typeface="Georgia"/>
                <a:cs typeface="Georgia"/>
                <a:sym typeface="Georgia"/>
              </a:rPr>
              <a:t>By 2025, there will be 41.6 billion connected IoT devices generating 79 zettabytes of data, and damage related to cybercrime is projected to hit $10.5 trillion annually</a:t>
            </a:r>
            <a:endParaRPr>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4"/>
          <p:cNvPicPr preferRelativeResize="0"/>
          <p:nvPr/>
        </p:nvPicPr>
        <p:blipFill>
          <a:blip r:embed="rId3">
            <a:alphaModFix/>
          </a:blip>
          <a:stretch>
            <a:fillRect/>
          </a:stretch>
        </p:blipFill>
        <p:spPr>
          <a:xfrm>
            <a:off x="0" y="0"/>
            <a:ext cx="9144869"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Botnets</a:t>
            </a:r>
            <a:endParaRPr/>
          </a:p>
        </p:txBody>
      </p:sp>
      <p:pic>
        <p:nvPicPr>
          <p:cNvPr id="100" name="Google Shape;100;p16"/>
          <p:cNvPicPr preferRelativeResize="0"/>
          <p:nvPr/>
        </p:nvPicPr>
        <p:blipFill>
          <a:blip r:embed="rId3">
            <a:alphaModFix amt="17000"/>
          </a:blip>
          <a:stretch>
            <a:fillRect/>
          </a:stretch>
        </p:blipFill>
        <p:spPr>
          <a:xfrm>
            <a:off x="7672974" y="3641000"/>
            <a:ext cx="1015226" cy="1015250"/>
          </a:xfrm>
          <a:prstGeom prst="rect">
            <a:avLst/>
          </a:prstGeom>
          <a:noFill/>
          <a:ln>
            <a:noFill/>
          </a:ln>
        </p:spPr>
      </p:pic>
      <p:sp>
        <p:nvSpPr>
          <p:cNvPr id="101" name="Google Shape;101;p16"/>
          <p:cNvSpPr txBox="1">
            <a:spLocks noGrp="1"/>
          </p:cNvSpPr>
          <p:nvPr>
            <p:ph type="body" idx="2"/>
          </p:nvPr>
        </p:nvSpPr>
        <p:spPr>
          <a:xfrm>
            <a:off x="360225" y="1067250"/>
            <a:ext cx="8328000" cy="350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20"/>
              </a:spcBef>
              <a:spcAft>
                <a:spcPts val="0"/>
              </a:spcAft>
              <a:buSzPts val="1800"/>
              <a:buFont typeface="Georgia"/>
              <a:buChar char="●"/>
            </a:pPr>
            <a:r>
              <a:rPr lang="en-US" sz="1800">
                <a:latin typeface="Georgia"/>
                <a:ea typeface="Georgia"/>
                <a:cs typeface="Georgia"/>
                <a:sym typeface="Georgia"/>
              </a:rPr>
              <a:t>Began through Internet Relay Chat (IRC) servers</a:t>
            </a:r>
            <a:endParaRPr sz="1800">
              <a:latin typeface="Georgia"/>
              <a:ea typeface="Georgia"/>
              <a:cs typeface="Georgia"/>
              <a:sym typeface="Georgia"/>
            </a:endParaRPr>
          </a:p>
          <a:p>
            <a:pPr marL="457200" lvl="0"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Three main Command and Control (C&amp;C) architectures: </a:t>
            </a:r>
            <a:endParaRPr sz="1800">
              <a:latin typeface="Georgia"/>
              <a:ea typeface="Georgia"/>
              <a:cs typeface="Georgia"/>
              <a:sym typeface="Georgia"/>
            </a:endParaRPr>
          </a:p>
          <a:p>
            <a:pPr marL="914400" lvl="1"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Centralized</a:t>
            </a:r>
            <a:endParaRPr sz="1800">
              <a:latin typeface="Georgia"/>
              <a:ea typeface="Georgia"/>
              <a:cs typeface="Georgia"/>
              <a:sym typeface="Georgia"/>
            </a:endParaRPr>
          </a:p>
          <a:p>
            <a:pPr marL="914400" lvl="1"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Decentralized</a:t>
            </a:r>
            <a:endParaRPr sz="1800">
              <a:latin typeface="Georgia"/>
              <a:ea typeface="Georgia"/>
              <a:cs typeface="Georgia"/>
              <a:sym typeface="Georgia"/>
            </a:endParaRPr>
          </a:p>
          <a:p>
            <a:pPr marL="914400" lvl="1" indent="-342900" algn="l" rtl="0">
              <a:lnSpc>
                <a:spcPct val="115000"/>
              </a:lnSpc>
              <a:spcBef>
                <a:spcPts val="1000"/>
              </a:spcBef>
              <a:spcAft>
                <a:spcPts val="0"/>
              </a:spcAft>
              <a:buSzPts val="1800"/>
              <a:buFont typeface="Georgia"/>
              <a:buChar char="○"/>
            </a:pPr>
            <a:r>
              <a:rPr lang="en-US" sz="1800">
                <a:latin typeface="Georgia"/>
                <a:ea typeface="Georgia"/>
                <a:cs typeface="Georgia"/>
                <a:sym typeface="Georgia"/>
              </a:rPr>
              <a:t>Hybridized</a:t>
            </a:r>
            <a:endParaRPr sz="1800">
              <a:latin typeface="Georgia"/>
              <a:ea typeface="Georgia"/>
              <a:cs typeface="Georgia"/>
              <a:sym typeface="Georgia"/>
            </a:endParaRPr>
          </a:p>
          <a:p>
            <a:pPr marL="0" lvl="0" indent="0" algn="l" rtl="0">
              <a:lnSpc>
                <a:spcPct val="115000"/>
              </a:lnSpc>
              <a:spcBef>
                <a:spcPts val="1000"/>
              </a:spcBef>
              <a:spcAft>
                <a:spcPts val="1000"/>
              </a:spcAft>
              <a:buNone/>
            </a:pPr>
            <a:endParaRPr sz="18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7"/>
          <p:cNvPicPr preferRelativeResize="0"/>
          <p:nvPr/>
        </p:nvPicPr>
        <p:blipFill>
          <a:blip r:embed="rId3">
            <a:alphaModFix amt="17000"/>
          </a:blip>
          <a:stretch>
            <a:fillRect/>
          </a:stretch>
        </p:blipFill>
        <p:spPr>
          <a:xfrm>
            <a:off x="7672974" y="3641000"/>
            <a:ext cx="1015226" cy="1015250"/>
          </a:xfrm>
          <a:prstGeom prst="rect">
            <a:avLst/>
          </a:prstGeom>
          <a:noFill/>
          <a:ln>
            <a:noFill/>
          </a:ln>
        </p:spPr>
      </p:pic>
      <p:pic>
        <p:nvPicPr>
          <p:cNvPr id="108" name="Google Shape;108;p17"/>
          <p:cNvPicPr preferRelativeResize="0"/>
          <p:nvPr/>
        </p:nvPicPr>
        <p:blipFill>
          <a:blip r:embed="rId4">
            <a:alphaModFix/>
          </a:blip>
          <a:stretch>
            <a:fillRect/>
          </a:stretch>
        </p:blipFill>
        <p:spPr>
          <a:xfrm>
            <a:off x="4072397" y="1067250"/>
            <a:ext cx="3988059" cy="3642550"/>
          </a:xfrm>
          <a:prstGeom prst="rect">
            <a:avLst/>
          </a:prstGeom>
          <a:noFill/>
          <a:ln>
            <a:noFill/>
          </a:ln>
        </p:spPr>
      </p:pic>
      <p:pic>
        <p:nvPicPr>
          <p:cNvPr id="109" name="Google Shape;109;p17"/>
          <p:cNvPicPr preferRelativeResize="0"/>
          <p:nvPr/>
        </p:nvPicPr>
        <p:blipFill>
          <a:blip r:embed="rId5">
            <a:alphaModFix/>
          </a:blip>
          <a:stretch>
            <a:fillRect/>
          </a:stretch>
        </p:blipFill>
        <p:spPr>
          <a:xfrm>
            <a:off x="481050" y="1099228"/>
            <a:ext cx="3002800" cy="3642549"/>
          </a:xfrm>
          <a:prstGeom prst="rect">
            <a:avLst/>
          </a:prstGeom>
          <a:noFill/>
          <a:ln>
            <a:noFill/>
          </a:ln>
        </p:spPr>
      </p:pic>
      <p:sp>
        <p:nvSpPr>
          <p:cNvPr id="110" name="Google Shape;110;p17"/>
          <p:cNvSpPr txBox="1">
            <a:spLocks noGrp="1"/>
          </p:cNvSpPr>
          <p:nvPr>
            <p:ph type="body" idx="1"/>
          </p:nvPr>
        </p:nvSpPr>
        <p:spPr>
          <a:xfrm>
            <a:off x="360218" y="324450"/>
            <a:ext cx="8016900" cy="74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Centralized C&amp;C Architecture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8"/>
          <p:cNvPicPr preferRelativeResize="0"/>
          <p:nvPr/>
        </p:nvPicPr>
        <p:blipFill>
          <a:blip r:embed="rId3">
            <a:alphaModFix amt="17000"/>
          </a:blip>
          <a:stretch>
            <a:fillRect/>
          </a:stretch>
        </p:blipFill>
        <p:spPr>
          <a:xfrm>
            <a:off x="7672974" y="3641000"/>
            <a:ext cx="1015226" cy="1015250"/>
          </a:xfrm>
          <a:prstGeom prst="rect">
            <a:avLst/>
          </a:prstGeom>
          <a:noFill/>
          <a:ln>
            <a:noFill/>
          </a:ln>
        </p:spPr>
      </p:pic>
      <p:pic>
        <p:nvPicPr>
          <p:cNvPr id="117" name="Google Shape;117;p18"/>
          <p:cNvPicPr preferRelativeResize="0"/>
          <p:nvPr/>
        </p:nvPicPr>
        <p:blipFill>
          <a:blip r:embed="rId4">
            <a:alphaModFix/>
          </a:blip>
          <a:stretch>
            <a:fillRect/>
          </a:stretch>
        </p:blipFill>
        <p:spPr>
          <a:xfrm>
            <a:off x="4567500" y="229763"/>
            <a:ext cx="3672649" cy="4473175"/>
          </a:xfrm>
          <a:prstGeom prst="rect">
            <a:avLst/>
          </a:prstGeom>
          <a:noFill/>
          <a:ln>
            <a:noFill/>
          </a:ln>
        </p:spPr>
      </p:pic>
      <p:sp>
        <p:nvSpPr>
          <p:cNvPr id="118" name="Google Shape;118;p18"/>
          <p:cNvSpPr txBox="1">
            <a:spLocks noGrp="1"/>
          </p:cNvSpPr>
          <p:nvPr>
            <p:ph type="body" idx="1"/>
          </p:nvPr>
        </p:nvSpPr>
        <p:spPr>
          <a:xfrm>
            <a:off x="401700" y="1815950"/>
            <a:ext cx="4165800" cy="13008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a:t>Decentralized C&amp;C Architecture</a:t>
            </a:r>
            <a:endParaRPr/>
          </a:p>
        </p:txBody>
      </p:sp>
    </p:spTree>
  </p:cSld>
  <p:clrMapOvr>
    <a:masterClrMapping/>
  </p:clrMapOvr>
</p:sld>
</file>

<file path=ppt/theme/theme1.xml><?xml version="1.0" encoding="utf-8"?>
<a:theme xmlns:a="http://schemas.openxmlformats.org/drawingml/2006/main" name="Custom Design">
  <a:themeElements>
    <a:clrScheme name="Miami 2015">
      <a:dk1>
        <a:srgbClr val="C80A2A"/>
      </a:dk1>
      <a:lt1>
        <a:srgbClr val="FFFFFF"/>
      </a:lt1>
      <a:dk2>
        <a:srgbClr val="C80A2A"/>
      </a:dk2>
      <a:lt2>
        <a:srgbClr val="FFFFFF"/>
      </a:lt2>
      <a:accent1>
        <a:srgbClr val="C80A2A"/>
      </a:accent1>
      <a:accent2>
        <a:srgbClr val="FFFFFF"/>
      </a:accent2>
      <a:accent3>
        <a:srgbClr val="000000"/>
      </a:accent3>
      <a:accent4>
        <a:srgbClr val="FFFFFF"/>
      </a:accent4>
      <a:accent5>
        <a:srgbClr val="C80A2A"/>
      </a:accent5>
      <a:accent6>
        <a:srgbClr val="404040"/>
      </a:accent6>
      <a:hlink>
        <a:srgbClr val="C80A2A"/>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6304</Words>
  <Application>Microsoft Macintosh PowerPoint</Application>
  <PresentationFormat>On-screen Show (16:9)</PresentationFormat>
  <Paragraphs>389</Paragraphs>
  <Slides>43</Slides>
  <Notes>43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Calibri</vt:lpstr>
      <vt:lpstr>Roboto</vt:lpstr>
      <vt:lpstr>Helvetica Neue</vt:lpstr>
      <vt:lpstr>Merriweather Sans</vt:lpstr>
      <vt:lpstr>Arial</vt:lpstr>
      <vt:lpstr>Roboto Slab</vt:lpstr>
      <vt:lpstr>Georgia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2024-04-16T17:27:18Z</dcterms:modified>
</cp:coreProperties>
</file>